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Layouts/slideLayout6.xml" ContentType="application/vnd.openxmlformats-officedocument.presentationml.slideLayout+xml"/>
  <Override PartName="/ppt/notesSlides/notesSlide38.xml" ContentType="application/vnd.openxmlformats-officedocument.presentationml.notesSlide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notesSlides/notesSlide16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34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notesSlides/notesSlide3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3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3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handoutMasters/handoutMaster1.xml" ContentType="application/vnd.openxmlformats-officedocument.presentationml.handoutMaster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notesSlides/notesSlide29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notesSlides/notesSlide18.xml" ContentType="application/vnd.openxmlformats-officedocument.presentationml.notesSlide+xml"/>
  <Override PartName="/ppt/notesSlides/notesSlide36.xml" ContentType="application/vnd.openxmlformats-officedocument.presentationml.notesSlide+xml"/>
  <Default Extension="rels" ContentType="application/vnd.openxmlformats-package.relationship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6"/>
  </p:notesMasterIdLst>
  <p:handoutMasterIdLst>
    <p:handoutMasterId r:id="rId47"/>
  </p:handoutMasterIdLst>
  <p:sldIdLst>
    <p:sldId id="434" r:id="rId2"/>
    <p:sldId id="474" r:id="rId3"/>
    <p:sldId id="290" r:id="rId4"/>
    <p:sldId id="267" r:id="rId5"/>
    <p:sldId id="400" r:id="rId6"/>
    <p:sldId id="415" r:id="rId7"/>
    <p:sldId id="416" r:id="rId8"/>
    <p:sldId id="497" r:id="rId9"/>
    <p:sldId id="471" r:id="rId10"/>
    <p:sldId id="298" r:id="rId11"/>
    <p:sldId id="414" r:id="rId12"/>
    <p:sldId id="418" r:id="rId13"/>
    <p:sldId id="478" r:id="rId14"/>
    <p:sldId id="479" r:id="rId15"/>
    <p:sldId id="480" r:id="rId16"/>
    <p:sldId id="482" r:id="rId17"/>
    <p:sldId id="292" r:id="rId18"/>
    <p:sldId id="481" r:id="rId19"/>
    <p:sldId id="483" r:id="rId20"/>
    <p:sldId id="488" r:id="rId21"/>
    <p:sldId id="431" r:id="rId22"/>
    <p:sldId id="430" r:id="rId23"/>
    <p:sldId id="432" r:id="rId24"/>
    <p:sldId id="320" r:id="rId25"/>
    <p:sldId id="442" r:id="rId26"/>
    <p:sldId id="489" r:id="rId27"/>
    <p:sldId id="495" r:id="rId28"/>
    <p:sldId id="447" r:id="rId29"/>
    <p:sldId id="321" r:id="rId30"/>
    <p:sldId id="449" r:id="rId31"/>
    <p:sldId id="493" r:id="rId32"/>
    <p:sldId id="460" r:id="rId33"/>
    <p:sldId id="494" r:id="rId34"/>
    <p:sldId id="465" r:id="rId35"/>
    <p:sldId id="463" r:id="rId36"/>
    <p:sldId id="462" r:id="rId37"/>
    <p:sldId id="492" r:id="rId38"/>
    <p:sldId id="322" r:id="rId39"/>
    <p:sldId id="458" r:id="rId40"/>
    <p:sldId id="496" r:id="rId41"/>
    <p:sldId id="498" r:id="rId42"/>
    <p:sldId id="486" r:id="rId43"/>
    <p:sldId id="472" r:id="rId44"/>
    <p:sldId id="408" r:id="rId45"/>
  </p:sldIdLst>
  <p:sldSz cx="9144000" cy="6858000" type="screen4x3"/>
  <p:notesSz cx="6797675" cy="9874250"/>
  <p:embeddedFontLst>
    <p:embeddedFont>
      <p:font typeface="나눔고딕" charset="-127"/>
      <p:regular r:id="rId48"/>
      <p:bold r:id="rId49"/>
    </p:embeddedFont>
    <p:embeddedFont>
      <p:font typeface="맑은 고딕" pitchFamily="50" charset="-127"/>
      <p:regular r:id="rId50"/>
      <p:bold r:id="rId51"/>
    </p:embeddedFont>
    <p:embeddedFont>
      <p:font typeface="Helvetica" pitchFamily="34" charset="0"/>
      <p:regular r:id="rId52"/>
      <p:bold r:id="rId53"/>
      <p:italic r:id="rId54"/>
      <p:boldItalic r:id="rId5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F3F3F3"/>
    <a:srgbClr val="2FEBAA"/>
    <a:srgbClr val="C2C2C2"/>
    <a:srgbClr val="3C7DB8"/>
    <a:srgbClr val="CBCBCB"/>
    <a:srgbClr val="BB76B8"/>
    <a:srgbClr val="3B59AE"/>
    <a:srgbClr val="38EBAA"/>
    <a:srgbClr val="F48476"/>
    <a:srgbClr val="E27E72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93D81CF-94F2-401A-BA57-92F5A7B2D0C5}" styleName="보통 스타일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034E78-7F5D-4C2E-B375-FC64B27BC917}" styleName="어두운 스타일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202B0CA-FC54-4496-8BCA-5EF66A818D29}" styleName="어두운 스타일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395" autoAdjust="0"/>
    <p:restoredTop sz="94065" autoAdjust="0"/>
  </p:normalViewPr>
  <p:slideViewPr>
    <p:cSldViewPr>
      <p:cViewPr varScale="1">
        <p:scale>
          <a:sx n="82" d="100"/>
          <a:sy n="82" d="100"/>
        </p:scale>
        <p:origin x="-172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90" d="100"/>
          <a:sy n="90" d="100"/>
        </p:scale>
        <p:origin x="3696" y="72"/>
      </p:cViewPr>
      <p:guideLst/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handoutMaster" Target="handoutMasters/handoutMaster1.xml"/><Relationship Id="rId50" Type="http://schemas.openxmlformats.org/officeDocument/2006/relationships/font" Target="fonts/font3.fntdata"/><Relationship Id="rId55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59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6.fntdata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2.fntdata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1.fntdata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4.fntdata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542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542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01D652-648E-41FF-AA0F-2E9EAD2265E4}" type="datetimeFigureOut">
              <a:rPr lang="ko-KR" altLang="en-US" smtClean="0"/>
              <a:pPr/>
              <a:t>2018-04-25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378824"/>
            <a:ext cx="2945659" cy="49542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0443" y="9378824"/>
            <a:ext cx="2945659" cy="49542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0370BD-FDF6-47E0-A9E4-68985DCAEE9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128341144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542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542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9DF2A8-2F9C-4C7F-9C25-C99BCD0B4E15}" type="datetimeFigureOut">
              <a:rPr lang="ko-KR" altLang="en-US" smtClean="0"/>
              <a:pPr/>
              <a:t>2018-04-25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76338" y="1233488"/>
            <a:ext cx="4445000" cy="3333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51983"/>
            <a:ext cx="5438140" cy="3887986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378824"/>
            <a:ext cx="2945659" cy="49542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96011"/>
            <a:ext cx="2945659" cy="49542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01EE9D-3AD7-45EA-8D1D-B5DCAA37FC2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635409984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40094863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747866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747866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747866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747866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747866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747866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9537596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7478663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0704173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747866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78943904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7478663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7478663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7478663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7478663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7478663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7478663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7478663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7478663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7478663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747866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78943904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38344587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38344587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7478663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7478663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78540279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7478663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7478663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13862605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13862605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747866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40974483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747866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747866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747866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747866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747866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164288" y="6618602"/>
            <a:ext cx="1979712" cy="338790"/>
          </a:xfrm>
          <a:prstGeom prst="rect">
            <a:avLst/>
          </a:prstGeom>
        </p:spPr>
        <p:txBody>
          <a:bodyPr/>
          <a:lstStyle>
            <a:lvl1pPr>
              <a:defRPr sz="1100">
                <a:solidFill>
                  <a:schemeClr val="bg1"/>
                </a:solidFill>
              </a:defRPr>
            </a:lvl1pPr>
          </a:lstStyle>
          <a:p>
            <a:pPr algn="r"/>
            <a:fld id="{655E36B0-F3F2-466F-8968-79D13CE48AA2}" type="slidenum">
              <a:rPr lang="en-US" altLang="ko-KR" smtClean="0"/>
              <a:pPr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703227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164288" y="6618602"/>
            <a:ext cx="1979712" cy="338790"/>
          </a:xfrm>
          <a:prstGeom prst="rect">
            <a:avLst/>
          </a:prstGeom>
        </p:spPr>
        <p:txBody>
          <a:bodyPr/>
          <a:lstStyle>
            <a:lvl1pPr>
              <a:defRPr sz="1100">
                <a:solidFill>
                  <a:schemeClr val="bg1"/>
                </a:solidFill>
              </a:defRPr>
            </a:lvl1pPr>
          </a:lstStyle>
          <a:p>
            <a:pPr algn="r"/>
            <a:fld id="{655E36B0-F3F2-466F-8968-79D13CE48AA2}" type="slidenum">
              <a:rPr lang="en-US" altLang="ko-KR" smtClean="0"/>
              <a:pPr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7678036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0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7850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164288" y="6618602"/>
            <a:ext cx="1979712" cy="338790"/>
          </a:xfrm>
          <a:prstGeom prst="rect">
            <a:avLst/>
          </a:prstGeom>
        </p:spPr>
        <p:txBody>
          <a:bodyPr/>
          <a:lstStyle>
            <a:lvl1pPr>
              <a:defRPr sz="1100">
                <a:solidFill>
                  <a:schemeClr val="bg1"/>
                </a:solidFill>
              </a:defRPr>
            </a:lvl1pPr>
          </a:lstStyle>
          <a:p>
            <a:pPr algn="r"/>
            <a:fld id="{655E36B0-F3F2-466F-8968-79D13CE48AA2}" type="slidenum">
              <a:rPr lang="en-US" altLang="ko-KR" smtClean="0"/>
              <a:pPr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9989553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13" name="제목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14" name="날짜 개체 틀 13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164288" y="6618602"/>
            <a:ext cx="1979712" cy="338790"/>
          </a:xfrm>
          <a:prstGeom prst="rect">
            <a:avLst/>
          </a:prstGeom>
        </p:spPr>
        <p:txBody>
          <a:bodyPr/>
          <a:lstStyle>
            <a:lvl1pPr>
              <a:defRPr sz="1100">
                <a:solidFill>
                  <a:schemeClr val="bg1"/>
                </a:solidFill>
              </a:defRPr>
            </a:lvl1pPr>
          </a:lstStyle>
          <a:p>
            <a:pPr algn="r"/>
            <a:fld id="{655E36B0-F3F2-466F-8968-79D13CE48AA2}" type="slidenum">
              <a:rPr lang="en-US" altLang="ko-KR" smtClean="0"/>
              <a:pPr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0446714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4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164288" y="6618602"/>
            <a:ext cx="1979712" cy="338790"/>
          </a:xfrm>
          <a:prstGeom prst="rect">
            <a:avLst/>
          </a:prstGeom>
        </p:spPr>
        <p:txBody>
          <a:bodyPr/>
          <a:lstStyle>
            <a:lvl1pPr>
              <a:defRPr sz="1100">
                <a:solidFill>
                  <a:schemeClr val="bg1"/>
                </a:solidFill>
              </a:defRPr>
            </a:lvl1pPr>
          </a:lstStyle>
          <a:p>
            <a:pPr algn="r"/>
            <a:fld id="{655E36B0-F3F2-466F-8968-79D13CE48AA2}" type="slidenum">
              <a:rPr lang="en-US" altLang="ko-KR" smtClean="0"/>
              <a:pPr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3782172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8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164288" y="6618602"/>
            <a:ext cx="1979712" cy="338790"/>
          </a:xfrm>
          <a:prstGeom prst="rect">
            <a:avLst/>
          </a:prstGeom>
        </p:spPr>
        <p:txBody>
          <a:bodyPr/>
          <a:lstStyle>
            <a:lvl1pPr>
              <a:defRPr sz="1100">
                <a:solidFill>
                  <a:schemeClr val="bg1"/>
                </a:solidFill>
              </a:defRPr>
            </a:lvl1pPr>
          </a:lstStyle>
          <a:p>
            <a:pPr algn="r"/>
            <a:fld id="{655E36B0-F3F2-466F-8968-79D13CE48AA2}" type="slidenum">
              <a:rPr lang="en-US" altLang="ko-KR" smtClean="0"/>
              <a:pPr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5712384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8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8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10" name="슬라이드 번호 개체 틀 5"/>
          <p:cNvSpPr>
            <a:spLocks noGrp="1"/>
          </p:cNvSpPr>
          <p:nvPr>
            <p:ph type="sldNum" sz="quarter" idx="11"/>
          </p:nvPr>
        </p:nvSpPr>
        <p:spPr>
          <a:xfrm>
            <a:off x="7164288" y="6618602"/>
            <a:ext cx="1979712" cy="338790"/>
          </a:xfrm>
          <a:prstGeom prst="rect">
            <a:avLst/>
          </a:prstGeom>
        </p:spPr>
        <p:txBody>
          <a:bodyPr/>
          <a:lstStyle>
            <a:lvl1pPr>
              <a:defRPr sz="1100">
                <a:solidFill>
                  <a:schemeClr val="bg1"/>
                </a:solidFill>
              </a:defRPr>
            </a:lvl1pPr>
          </a:lstStyle>
          <a:p>
            <a:pPr algn="r"/>
            <a:fld id="{655E36B0-F3F2-466F-8968-79D13CE48AA2}" type="slidenum">
              <a:rPr lang="en-US" altLang="ko-KR" smtClean="0"/>
              <a:pPr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0013899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164288" y="6618602"/>
            <a:ext cx="1979712" cy="338790"/>
          </a:xfrm>
          <a:prstGeom prst="rect">
            <a:avLst/>
          </a:prstGeom>
        </p:spPr>
        <p:txBody>
          <a:bodyPr/>
          <a:lstStyle>
            <a:lvl1pPr>
              <a:defRPr sz="1100">
                <a:solidFill>
                  <a:schemeClr val="bg1"/>
                </a:solidFill>
              </a:defRPr>
            </a:lvl1pPr>
          </a:lstStyle>
          <a:p>
            <a:pPr algn="r"/>
            <a:fld id="{655E36B0-F3F2-466F-8968-79D13CE48AA2}" type="slidenum">
              <a:rPr lang="en-US" altLang="ko-KR" smtClean="0"/>
              <a:pPr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3084197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164288" y="6618602"/>
            <a:ext cx="1979712" cy="338790"/>
          </a:xfrm>
          <a:prstGeom prst="rect">
            <a:avLst/>
          </a:prstGeom>
        </p:spPr>
        <p:txBody>
          <a:bodyPr/>
          <a:lstStyle>
            <a:lvl1pPr>
              <a:defRPr sz="1100">
                <a:solidFill>
                  <a:schemeClr val="bg1"/>
                </a:solidFill>
              </a:defRPr>
            </a:lvl1pPr>
          </a:lstStyle>
          <a:p>
            <a:pPr algn="r"/>
            <a:fld id="{655E36B0-F3F2-466F-8968-79D13CE48AA2}" type="slidenum">
              <a:rPr lang="en-US" altLang="ko-KR" smtClean="0"/>
              <a:pPr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114245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3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3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8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164288" y="6618602"/>
            <a:ext cx="1979712" cy="338790"/>
          </a:xfrm>
          <a:prstGeom prst="rect">
            <a:avLst/>
          </a:prstGeom>
        </p:spPr>
        <p:txBody>
          <a:bodyPr/>
          <a:lstStyle>
            <a:lvl1pPr>
              <a:defRPr sz="1100">
                <a:solidFill>
                  <a:schemeClr val="bg1"/>
                </a:solidFill>
              </a:defRPr>
            </a:lvl1pPr>
          </a:lstStyle>
          <a:p>
            <a:pPr algn="r"/>
            <a:fld id="{655E36B0-F3F2-466F-8968-79D13CE48AA2}" type="slidenum">
              <a:rPr lang="en-US" altLang="ko-KR" smtClean="0"/>
              <a:pPr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5578637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8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164288" y="6618602"/>
            <a:ext cx="1979712" cy="338790"/>
          </a:xfrm>
          <a:prstGeom prst="rect">
            <a:avLst/>
          </a:prstGeom>
        </p:spPr>
        <p:txBody>
          <a:bodyPr/>
          <a:lstStyle>
            <a:lvl1pPr>
              <a:defRPr sz="1100">
                <a:solidFill>
                  <a:schemeClr val="bg1"/>
                </a:solidFill>
              </a:defRPr>
            </a:lvl1pPr>
          </a:lstStyle>
          <a:p>
            <a:pPr algn="r"/>
            <a:fld id="{655E36B0-F3F2-466F-8968-79D13CE48AA2}" type="slidenum">
              <a:rPr lang="en-US" altLang="ko-KR" smtClean="0"/>
              <a:pPr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6761436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164288" y="6618602"/>
            <a:ext cx="1979712" cy="338790"/>
          </a:xfrm>
          <a:prstGeom prst="rect">
            <a:avLst/>
          </a:prstGeom>
        </p:spPr>
        <p:txBody>
          <a:bodyPr/>
          <a:lstStyle>
            <a:lvl1pPr>
              <a:defRPr sz="1100">
                <a:solidFill>
                  <a:schemeClr val="bg1"/>
                </a:solidFill>
              </a:defRPr>
            </a:lvl1pPr>
          </a:lstStyle>
          <a:p>
            <a:pPr algn="r"/>
            <a:fld id="{655E36B0-F3F2-466F-8968-79D13CE48AA2}" type="slidenum">
              <a:rPr lang="en-US" altLang="ko-KR" smtClean="0"/>
              <a:pPr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98031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8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32.png"/><Relationship Id="rId10" Type="http://schemas.openxmlformats.org/officeDocument/2006/relationships/image" Target="../media/image34.png"/><Relationship Id="rId4" Type="http://schemas.openxmlformats.org/officeDocument/2006/relationships/image" Target="../media/image19.png"/><Relationship Id="rId9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1.png"/><Relationship Id="rId4" Type="http://schemas.openxmlformats.org/officeDocument/2006/relationships/hyperlink" Target="https://www.google.co.kr/url?sa=i&amp;rct=j&amp;q=&amp;esrc=s&amp;source=images&amp;cd=&amp;cad=rja&amp;uact=8&amp;ved=2ahUKEwjj-5HGvtTaAhVJzLwKHY44CGIQjRx6BAgAEAU&amp;url=https%3A%2F%2Fplay.google.com%2Fstore%2Fapps%2Fdetails%3Fid%3Dcom.shine.seoulretalbike%26hl%3Dko&amp;psig=AOvVaw2f1AblmxAp2tWwYvYqzcLs&amp;ust=1524713496944491" TargetMode="Externa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hyperlink" Target="http://www.google.co.kr/url?sa=i&amp;rct=j&amp;q=&amp;esrc=s&amp;source=images&amp;cd=&amp;cad=rja&amp;uact=8&amp;ved=2ahUKEwiujJeP5NLaAhUElpQKHcP4DMIQjRx6BAgAEAU&amp;url=http://ecustoms.tistory.com/2218&amp;psig=AOvVaw1EOUWGT6wVI0pkMvGxAbXv&amp;ust=1524654859407087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7" Type="http://schemas.openxmlformats.org/officeDocument/2006/relationships/image" Target="../media/image1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6551967"/>
            <a:ext cx="9144000" cy="357095"/>
          </a:xfrm>
          <a:prstGeom prst="rect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n>
                <a:solidFill>
                  <a:srgbClr val="F3F3F3">
                    <a:alpha val="31000"/>
                  </a:srgbClr>
                </a:solidFill>
              </a:ln>
              <a:solidFill>
                <a:srgbClr val="F3F3F3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0" y="-2070"/>
            <a:ext cx="9144000" cy="622758"/>
          </a:xfrm>
          <a:prstGeom prst="rect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5" name="직선 연결선 14"/>
          <p:cNvCxnSpPr/>
          <p:nvPr/>
        </p:nvCxnSpPr>
        <p:spPr>
          <a:xfrm flipH="1">
            <a:off x="0" y="668269"/>
            <a:ext cx="9144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 flipH="1">
            <a:off x="0" y="6491436"/>
            <a:ext cx="9144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슬라이드 번호 개체 틀 2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655E36B0-F3F2-466F-8968-79D13CE48AA2}" type="slidenum">
              <a:rPr lang="en-US" altLang="ko-KR" smtClean="0"/>
              <a:pPr algn="r"/>
              <a:t>1</a:t>
            </a:fld>
            <a:endParaRPr 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-14210" y="631839"/>
            <a:ext cx="9155979" cy="5844638"/>
          </a:xfrm>
          <a:prstGeom prst="rect">
            <a:avLst/>
          </a:prstGeom>
          <a:solidFill>
            <a:schemeClr val="bg1">
              <a:lumMod val="65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-11151" y="835140"/>
            <a:ext cx="9154800" cy="518772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969364" y="1268760"/>
            <a:ext cx="5205272" cy="55399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3000" b="1" dirty="0" smtClean="0">
                <a:ln>
                  <a:solidFill>
                    <a:srgbClr val="313131">
                      <a:alpha val="31000"/>
                    </a:srgb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서울시 공공자전거 수요 예측</a:t>
            </a:r>
            <a:endParaRPr lang="ko-KR" altLang="en-US" sz="3000" b="1" dirty="0">
              <a:ln>
                <a:solidFill>
                  <a:srgbClr val="313131">
                    <a:alpha val="31000"/>
                  </a:srgbClr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7500958" y="5500702"/>
            <a:ext cx="1143662" cy="413173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ln>
                  <a:solidFill>
                    <a:srgbClr val="F3F3F3">
                      <a:alpha val="31000"/>
                    </a:srgbClr>
                  </a:solidFill>
                </a:ln>
                <a:solidFill>
                  <a:schemeClr val="bg1"/>
                </a:solidFill>
                <a:latin typeface="+mn-ea"/>
              </a:rPr>
              <a:t>Sponge</a:t>
            </a:r>
            <a:endParaRPr lang="ko-KR" altLang="en-US" b="1" dirty="0">
              <a:ln>
                <a:solidFill>
                  <a:srgbClr val="F3F3F3">
                    <a:alpha val="31000"/>
                  </a:srgb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427735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>
            <a:alpha val="7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6551967"/>
            <a:ext cx="9144000" cy="357095"/>
          </a:xfrm>
          <a:prstGeom prst="rect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n>
                <a:solidFill>
                  <a:srgbClr val="F3F3F3">
                    <a:alpha val="31000"/>
                  </a:srgbClr>
                </a:solidFill>
              </a:ln>
              <a:solidFill>
                <a:srgbClr val="F3F3F3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 flipH="1">
            <a:off x="0" y="309309"/>
            <a:ext cx="2339752" cy="0"/>
          </a:xfrm>
          <a:prstGeom prst="line">
            <a:avLst/>
          </a:prstGeom>
          <a:ln>
            <a:solidFill>
              <a:srgbClr val="F3F3F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H="1">
            <a:off x="6801073" y="309309"/>
            <a:ext cx="2339752" cy="0"/>
          </a:xfrm>
          <a:prstGeom prst="line">
            <a:avLst/>
          </a:prstGeom>
          <a:ln>
            <a:solidFill>
              <a:srgbClr val="F3F3F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 flipH="1">
            <a:off x="0" y="668269"/>
            <a:ext cx="9144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 flipH="1">
            <a:off x="0" y="6491436"/>
            <a:ext cx="9144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슬라이드 번호 개체 틀 2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655E36B0-F3F2-466F-8968-79D13CE48AA2}" type="slidenum">
              <a:rPr lang="en-US" altLang="ko-KR" smtClean="0"/>
              <a:pPr algn="r"/>
              <a:t>10</a:t>
            </a:fld>
            <a:endParaRPr lang="en-US" dirty="0"/>
          </a:p>
        </p:txBody>
      </p:sp>
      <p:grpSp>
        <p:nvGrpSpPr>
          <p:cNvPr id="30" name="그룹 29"/>
          <p:cNvGrpSpPr/>
          <p:nvPr/>
        </p:nvGrpSpPr>
        <p:grpSpPr>
          <a:xfrm>
            <a:off x="0" y="-2070"/>
            <a:ext cx="9144000" cy="622758"/>
            <a:chOff x="0" y="-2070"/>
            <a:chExt cx="9144000" cy="622758"/>
          </a:xfrm>
        </p:grpSpPr>
        <p:sp>
          <p:nvSpPr>
            <p:cNvPr id="31" name="직사각형 30"/>
            <p:cNvSpPr/>
            <p:nvPr/>
          </p:nvSpPr>
          <p:spPr>
            <a:xfrm>
              <a:off x="0" y="-2070"/>
              <a:ext cx="9144000" cy="622758"/>
            </a:xfrm>
            <a:prstGeom prst="rect">
              <a:avLst/>
            </a:prstGeom>
            <a:solidFill>
              <a:srgbClr val="3131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 smtClean="0">
                  <a:ln>
                    <a:solidFill>
                      <a:srgbClr val="313131">
                        <a:alpha val="31000"/>
                      </a:srgb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itchFamily="50" charset="-127"/>
                  <a:ea typeface="맑은 고딕" pitchFamily="50" charset="-127"/>
                </a:rPr>
                <a:t>서울시 공공자전거 수요 예측</a:t>
              </a:r>
              <a:endParaRPr lang="ko-KR" altLang="en-US" sz="1400" b="1" dirty="0">
                <a:ln>
                  <a:solidFill>
                    <a:srgbClr val="313131">
                      <a:alpha val="31000"/>
                    </a:srgb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itchFamily="50" charset="-127"/>
                <a:ea typeface="맑은 고딕" pitchFamily="50" charset="-127"/>
              </a:endParaRPr>
            </a:p>
          </p:txBody>
        </p:sp>
        <p:cxnSp>
          <p:nvCxnSpPr>
            <p:cNvPr id="32" name="직선 연결선 31"/>
            <p:cNvCxnSpPr>
              <a:endCxn id="31" idx="1"/>
            </p:cNvCxnSpPr>
            <p:nvPr/>
          </p:nvCxnSpPr>
          <p:spPr>
            <a:xfrm flipH="1">
              <a:off x="0" y="309309"/>
              <a:ext cx="2160000" cy="0"/>
            </a:xfrm>
            <a:prstGeom prst="line">
              <a:avLst/>
            </a:prstGeom>
            <a:ln>
              <a:solidFill>
                <a:srgbClr val="F3F3F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 flipH="1">
              <a:off x="6948504" y="309309"/>
              <a:ext cx="2160000" cy="0"/>
            </a:xfrm>
            <a:prstGeom prst="line">
              <a:avLst/>
            </a:prstGeom>
            <a:ln>
              <a:solidFill>
                <a:srgbClr val="F3F3F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직사각형 2"/>
          <p:cNvSpPr/>
          <p:nvPr/>
        </p:nvSpPr>
        <p:spPr>
          <a:xfrm>
            <a:off x="5068638" y="2530380"/>
            <a:ext cx="1303562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7200" dirty="0" smtClean="0">
                <a:ln>
                  <a:solidFill>
                    <a:srgbClr val="313131">
                      <a:alpha val="31000"/>
                    </a:srgbClr>
                  </a:solidFill>
                </a:ln>
                <a:solidFill>
                  <a:srgbClr val="313131"/>
                </a:solidFill>
                <a:latin typeface="나눔고딕" pitchFamily="50" charset="-127"/>
                <a:ea typeface="나눔고딕" pitchFamily="50" charset="-127"/>
              </a:rPr>
              <a:t>02</a:t>
            </a:r>
            <a:endParaRPr lang="ko-KR" altLang="en-US" sz="7200" dirty="0"/>
          </a:p>
        </p:txBody>
      </p:sp>
      <p:sp>
        <p:nvSpPr>
          <p:cNvPr id="14" name="자유형 13"/>
          <p:cNvSpPr/>
          <p:nvPr/>
        </p:nvSpPr>
        <p:spPr>
          <a:xfrm>
            <a:off x="4867275" y="3706897"/>
            <a:ext cx="4286250" cy="127000"/>
          </a:xfrm>
          <a:custGeom>
            <a:avLst/>
            <a:gdLst>
              <a:gd name="connsiteX0" fmla="*/ 76200 w 4286250"/>
              <a:gd name="connsiteY0" fmla="*/ 6350 h 127000"/>
              <a:gd name="connsiteX1" fmla="*/ 0 w 4286250"/>
              <a:gd name="connsiteY1" fmla="*/ 127000 h 127000"/>
              <a:gd name="connsiteX2" fmla="*/ 4286250 w 4286250"/>
              <a:gd name="connsiteY2" fmla="*/ 127000 h 127000"/>
              <a:gd name="connsiteX3" fmla="*/ 4286250 w 4286250"/>
              <a:gd name="connsiteY3" fmla="*/ 0 h 127000"/>
              <a:gd name="connsiteX4" fmla="*/ 76200 w 4286250"/>
              <a:gd name="connsiteY4" fmla="*/ 6350 h 12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86250" h="127000">
                <a:moveTo>
                  <a:pt x="76200" y="6350"/>
                </a:moveTo>
                <a:lnTo>
                  <a:pt x="0" y="127000"/>
                </a:lnTo>
                <a:lnTo>
                  <a:pt x="4286250" y="127000"/>
                </a:lnTo>
                <a:lnTo>
                  <a:pt x="4286250" y="0"/>
                </a:lnTo>
                <a:lnTo>
                  <a:pt x="76200" y="6350"/>
                </a:lnTo>
                <a:close/>
              </a:path>
            </a:pathLst>
          </a:custGeom>
          <a:solidFill>
            <a:srgbClr val="DD81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4932040" y="3533335"/>
            <a:ext cx="4211960" cy="197374"/>
          </a:xfrm>
          <a:prstGeom prst="rect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6467384" y="3028890"/>
            <a:ext cx="242509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n-ea"/>
              </a:rPr>
              <a:t>데이터 정의서</a:t>
            </a:r>
            <a:endParaRPr lang="en-US" altLang="ko-KR" sz="2000" dirty="0" smtClean="0">
              <a:ln>
                <a:solidFill>
                  <a:srgbClr val="313131">
                    <a:alpha val="33000"/>
                  </a:srgbClr>
                </a:solidFill>
              </a:ln>
              <a:solidFill>
                <a:srgbClr val="313131"/>
              </a:solidFill>
              <a:latin typeface="+mn-ea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4932040" y="4058488"/>
            <a:ext cx="299625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sz="12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n-ea"/>
              </a:rPr>
              <a:t>데이터 목록</a:t>
            </a:r>
            <a:endParaRPr lang="en-US" altLang="ko-KR" sz="1200" dirty="0" smtClean="0">
              <a:ln>
                <a:solidFill>
                  <a:srgbClr val="313131">
                    <a:alpha val="33000"/>
                  </a:srgbClr>
                </a:solidFill>
              </a:ln>
              <a:solidFill>
                <a:srgbClr val="313131"/>
              </a:solidFill>
              <a:latin typeface="+mn-ea"/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altLang="ko-KR" sz="1200" dirty="0" smtClean="0">
              <a:ln>
                <a:solidFill>
                  <a:srgbClr val="313131">
                    <a:alpha val="33000"/>
                  </a:srgbClr>
                </a:solidFill>
              </a:ln>
              <a:solidFill>
                <a:srgbClr val="313131"/>
              </a:solidFill>
              <a:latin typeface="+mn-ea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2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n-ea"/>
              </a:rPr>
              <a:t>데이터 정의 및 설명</a:t>
            </a:r>
            <a:endParaRPr lang="en-US" altLang="ko-KR" sz="1200" dirty="0" smtClean="0">
              <a:ln>
                <a:solidFill>
                  <a:srgbClr val="313131">
                    <a:alpha val="33000"/>
                  </a:srgbClr>
                </a:solidFill>
              </a:ln>
              <a:solidFill>
                <a:srgbClr val="313131"/>
              </a:solidFill>
              <a:latin typeface="+mn-ea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800" y="682397"/>
            <a:ext cx="4233443" cy="581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180678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/>
          <p:cNvSpPr/>
          <p:nvPr/>
        </p:nvSpPr>
        <p:spPr>
          <a:xfrm flipV="1">
            <a:off x="0" y="6551967"/>
            <a:ext cx="9144000" cy="357095"/>
          </a:xfrm>
          <a:prstGeom prst="rect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 flipH="1">
            <a:off x="0" y="668269"/>
            <a:ext cx="9144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 flipH="1">
            <a:off x="0" y="6491436"/>
            <a:ext cx="9144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그룹 23"/>
          <p:cNvGrpSpPr/>
          <p:nvPr/>
        </p:nvGrpSpPr>
        <p:grpSpPr>
          <a:xfrm>
            <a:off x="3754393" y="836712"/>
            <a:ext cx="1635213" cy="435025"/>
            <a:chOff x="3754393" y="836712"/>
            <a:chExt cx="1635213" cy="435025"/>
          </a:xfrm>
        </p:grpSpPr>
        <p:cxnSp>
          <p:nvCxnSpPr>
            <p:cNvPr id="43" name="직선 연결선 42"/>
            <p:cNvCxnSpPr/>
            <p:nvPr/>
          </p:nvCxnSpPr>
          <p:spPr>
            <a:xfrm>
              <a:off x="3754393" y="1144489"/>
              <a:ext cx="1635213" cy="0"/>
            </a:xfrm>
            <a:prstGeom prst="line">
              <a:avLst/>
            </a:prstGeom>
            <a:ln>
              <a:solidFill>
                <a:srgbClr val="31313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이등변 삼각형 48"/>
            <p:cNvSpPr/>
            <p:nvPr/>
          </p:nvSpPr>
          <p:spPr>
            <a:xfrm flipV="1">
              <a:off x="4508375" y="1144489"/>
              <a:ext cx="127248" cy="127248"/>
            </a:xfrm>
            <a:prstGeom prst="triangle">
              <a:avLst/>
            </a:prstGeom>
            <a:solidFill>
              <a:srgbClr val="31313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3999568" y="836712"/>
              <a:ext cx="114486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4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  <a:ea typeface="+mj-ea"/>
                </a:rPr>
                <a:t>데이터 목록</a:t>
              </a:r>
              <a:endParaRPr lang="en-US" altLang="ko-KR" sz="1400" dirty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34" name="슬라이드 번호 개체 틀 3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655E36B0-F3F2-466F-8968-79D13CE48AA2}" type="slidenum">
              <a:rPr lang="en-US" altLang="ko-KR" smtClean="0"/>
              <a:pPr algn="r"/>
              <a:t>11</a:t>
            </a:fld>
            <a:endParaRPr lang="en-US" dirty="0"/>
          </a:p>
        </p:txBody>
      </p:sp>
      <p:graphicFrame>
        <p:nvGraphicFramePr>
          <p:cNvPr id="27" name="표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085369907"/>
              </p:ext>
            </p:extLst>
          </p:nvPr>
        </p:nvGraphicFramePr>
        <p:xfrm>
          <a:off x="155865" y="1628800"/>
          <a:ext cx="8820000" cy="28397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720000"/>
                <a:gridCol w="2160000"/>
                <a:gridCol w="3240000"/>
                <a:gridCol w="2700000"/>
              </a:tblGrid>
              <a:tr h="37084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+mj-ea"/>
                          <a:ea typeface="+mj-ea"/>
                          <a:cs typeface="+mn-cs"/>
                        </a:rPr>
                        <a:t>번호</a:t>
                      </a:r>
                      <a:endParaRPr lang="ko-KR" altLang="en-US" sz="1200" kern="1200" dirty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+mj-ea"/>
                          <a:ea typeface="+mj-ea"/>
                          <a:cs typeface="+mn-cs"/>
                        </a:rPr>
                        <a:t>데이터 보유기관</a:t>
                      </a:r>
                      <a:endParaRPr lang="ko-KR" altLang="en-US" sz="1200" kern="1200" dirty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+mj-ea"/>
                          <a:ea typeface="+mj-ea"/>
                          <a:cs typeface="+mn-cs"/>
                        </a:rPr>
                        <a:t>데이터 종류 및 내용</a:t>
                      </a:r>
                      <a:endParaRPr lang="ko-KR" altLang="en-US" sz="1200" kern="1200" dirty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+mj-ea"/>
                          <a:ea typeface="+mj-ea"/>
                          <a:cs typeface="+mn-cs"/>
                        </a:rPr>
                        <a:t>비고</a:t>
                      </a:r>
                      <a:endParaRPr lang="ko-KR" altLang="en-US" sz="1200" kern="1200" dirty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j-ea"/>
                          <a:cs typeface="+mn-cs"/>
                        </a:rPr>
                        <a:t>1</a:t>
                      </a:r>
                      <a:endParaRPr lang="ko-KR" altLang="en-US" sz="1200" kern="1200" dirty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j-ea"/>
                          <a:cs typeface="+mn-cs"/>
                        </a:rPr>
                        <a:t>정보공개포털</a:t>
                      </a:r>
                      <a:endParaRPr lang="ko-KR" altLang="en-US" sz="1200" kern="1200" dirty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j-ea"/>
                          <a:cs typeface="+mn-cs"/>
                        </a:rPr>
                        <a:t>서울시 공공자전거</a:t>
                      </a:r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j-ea"/>
                          <a:cs typeface="+mn-cs"/>
                        </a:rPr>
                        <a:t>(</a:t>
                      </a:r>
                      <a:r>
                        <a:rPr lang="ko-KR" altLang="en-US" sz="1200" kern="1200" dirty="0" err="1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j-ea"/>
                          <a:cs typeface="+mn-cs"/>
                        </a:rPr>
                        <a:t>따릉이</a:t>
                      </a:r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j-ea"/>
                          <a:cs typeface="+mn-cs"/>
                        </a:rPr>
                        <a:t>) </a:t>
                      </a: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j-ea"/>
                          <a:cs typeface="+mn-cs"/>
                        </a:rPr>
                        <a:t>이용 현황</a:t>
                      </a:r>
                      <a:endParaRPr lang="en-US" altLang="ko-KR" sz="120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  <a:p>
                      <a:pPr marL="0" algn="ctr" defTabSz="914400" rtl="0" eaLnBrk="1" latinLnBrk="1" hangingPunct="1"/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j-ea"/>
                          <a:cs typeface="+mn-cs"/>
                        </a:rPr>
                        <a:t>(2016-01-01</a:t>
                      </a:r>
                      <a:r>
                        <a:rPr lang="en-US" altLang="ko-KR" sz="1200" kern="1200" baseline="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j-ea"/>
                          <a:cs typeface="+mn-cs"/>
                        </a:rPr>
                        <a:t> </a:t>
                      </a:r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j-ea"/>
                          <a:cs typeface="+mn-cs"/>
                        </a:rPr>
                        <a:t>~ 2017-12-31)</a:t>
                      </a:r>
                      <a:endParaRPr lang="ko-KR" altLang="en-US" sz="1200" kern="1200" dirty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j-ea"/>
                          <a:cs typeface="+mn-cs"/>
                        </a:rPr>
                        <a:t>https://www.open.go.kr</a:t>
                      </a:r>
                      <a:endParaRPr lang="ko-KR" altLang="en-US" sz="1200" kern="1200" dirty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j-ea"/>
                          <a:cs typeface="+mn-cs"/>
                        </a:rPr>
                        <a:t>2</a:t>
                      </a:r>
                      <a:endParaRPr lang="ko-KR" altLang="en-US" sz="1200" kern="1200" dirty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j-ea"/>
                          <a:cs typeface="+mn-cs"/>
                        </a:rPr>
                        <a:t>서울시 대기환경정보</a:t>
                      </a:r>
                      <a:endParaRPr lang="ko-KR" altLang="en-US" sz="1200" kern="1200" dirty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j-ea"/>
                          <a:cs typeface="+mn-cs"/>
                        </a:rPr>
                        <a:t>서울시 구 별 대기환경 데이터</a:t>
                      </a:r>
                      <a:endParaRPr lang="en-US" altLang="ko-KR" sz="120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j-ea"/>
                          <a:cs typeface="+mn-cs"/>
                        </a:rPr>
                        <a:t>(2016-01-01 ~ 2017-12-31)</a:t>
                      </a:r>
                      <a:endParaRPr lang="ko-KR" altLang="en-US" sz="120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j-ea"/>
                          <a:cs typeface="+mn-cs"/>
                        </a:rPr>
                        <a:t>http://cleanair.seoul.go.kr</a:t>
                      </a: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j-ea"/>
                          <a:cs typeface="+mn-cs"/>
                        </a:rPr>
                        <a:t>3</a:t>
                      </a:r>
                      <a:endParaRPr lang="ko-KR" altLang="en-US" sz="1200" kern="1200" dirty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j-ea"/>
                          <a:cs typeface="+mn-cs"/>
                        </a:rPr>
                        <a:t>서울시 자동관측기상시스템</a:t>
                      </a:r>
                      <a:endParaRPr lang="ko-KR" altLang="en-US" sz="1200" kern="1200" dirty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j-ea"/>
                          <a:cs typeface="+mn-cs"/>
                        </a:rPr>
                        <a:t>서울시 구 별 날씨 데이터</a:t>
                      </a:r>
                      <a:endParaRPr lang="en-US" altLang="ko-KR" sz="120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(2016-01-01 ~ 2017-12-31)</a:t>
                      </a:r>
                      <a:endParaRPr lang="ko-KR" altLang="en-US" sz="120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j-ea"/>
                          <a:cs typeface="+mn-cs"/>
                        </a:rPr>
                        <a:t>http://aws.seoul.go.kr</a:t>
                      </a: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j-ea"/>
                          <a:cs typeface="+mn-cs"/>
                        </a:rPr>
                        <a:t>4</a:t>
                      </a:r>
                      <a:endParaRPr lang="ko-KR" altLang="en-US" sz="1200" kern="1200" dirty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j-ea"/>
                          <a:cs typeface="+mn-cs"/>
                        </a:rPr>
                        <a:t>한국 감정원 </a:t>
                      </a:r>
                      <a:endParaRPr lang="en-US" altLang="ko-KR" sz="120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  <a:p>
                      <a:pPr marL="0" algn="ctr" defTabSz="914400" rtl="0" eaLnBrk="1" latinLnBrk="1" hangingPunct="1"/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j-ea"/>
                          <a:cs typeface="+mn-cs"/>
                        </a:rPr>
                        <a:t>(Korea Appraisal Board)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서울시 아파트 매매가격지수</a:t>
                      </a:r>
                      <a:r>
                        <a:rPr lang="en-US" altLang="ko-KR" sz="1200" kern="1200" baseline="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종합주택유형</a:t>
                      </a:r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)</a:t>
                      </a:r>
                      <a:endParaRPr lang="ko-KR" altLang="en-US" sz="120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(2016-01-01 ~ 2017-12-31)</a:t>
                      </a:r>
                      <a:endParaRPr lang="ko-KR" altLang="en-US" sz="120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j-ea"/>
                          <a:cs typeface="+mn-cs"/>
                        </a:rPr>
                        <a:t>http://www.kab.co.kr</a:t>
                      </a: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j-ea"/>
                          <a:cs typeface="+mn-cs"/>
                        </a:rPr>
                        <a:t>5</a:t>
                      </a:r>
                      <a:endParaRPr lang="ko-KR" altLang="en-US" sz="1200" kern="1200" dirty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j-ea"/>
                          <a:cs typeface="+mn-cs"/>
                        </a:rPr>
                        <a:t>국가통계포털</a:t>
                      </a:r>
                      <a:endParaRPr lang="ko-KR" altLang="en-US" sz="1200" kern="1200" dirty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j-ea"/>
                          <a:cs typeface="+mn-cs"/>
                        </a:rPr>
                        <a:t>서울시 읍</a:t>
                      </a:r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j-ea"/>
                          <a:cs typeface="+mn-cs"/>
                        </a:rPr>
                        <a:t>, </a:t>
                      </a: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j-ea"/>
                          <a:cs typeface="+mn-cs"/>
                        </a:rPr>
                        <a:t>면</a:t>
                      </a:r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j-ea"/>
                          <a:cs typeface="+mn-cs"/>
                        </a:rPr>
                        <a:t>, </a:t>
                      </a: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j-ea"/>
                          <a:cs typeface="+mn-cs"/>
                        </a:rPr>
                        <a:t>동 별 주민등록 인구데이터</a:t>
                      </a:r>
                      <a:endParaRPr lang="en-US" altLang="ko-KR" sz="120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  <a:p>
                      <a:pPr marL="0" algn="ctr" defTabSz="914400" rtl="0" eaLnBrk="1" latinLnBrk="1" hangingPunct="1"/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j-ea"/>
                          <a:cs typeface="+mn-cs"/>
                        </a:rPr>
                        <a:t>(10</a:t>
                      </a: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j-ea"/>
                          <a:cs typeface="+mn-cs"/>
                        </a:rPr>
                        <a:t>세 </a:t>
                      </a:r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j-ea"/>
                          <a:cs typeface="+mn-cs"/>
                        </a:rPr>
                        <a:t>~ 69</a:t>
                      </a: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j-ea"/>
                          <a:cs typeface="+mn-cs"/>
                        </a:rPr>
                        <a:t>세</a:t>
                      </a:r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j-ea"/>
                          <a:cs typeface="+mn-cs"/>
                        </a:rPr>
                        <a:t>)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j-ea"/>
                          <a:cs typeface="+mn-cs"/>
                        </a:rPr>
                        <a:t>(2016-01-01 ~ 2017-12-31)</a:t>
                      </a:r>
                      <a:endParaRPr lang="ko-KR" altLang="en-US" sz="120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j-ea"/>
                          <a:cs typeface="+mn-cs"/>
                        </a:rPr>
                        <a:t>http://kosis.kr</a:t>
                      </a:r>
                      <a:endParaRPr lang="ko-KR" altLang="en-US" sz="1200" kern="1200" dirty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28" name="TextBox 27"/>
          <p:cNvSpPr txBox="1"/>
          <p:nvPr/>
        </p:nvSpPr>
        <p:spPr>
          <a:xfrm>
            <a:off x="357158" y="5354052"/>
            <a:ext cx="85011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  <a:ea typeface="+mj-ea"/>
              </a:rPr>
              <a:t>서울시 공공자전거 수요를 예측하기 위해 서울시 공공자전거 이용 현황 데이터와 기상 및 대기환경 데이터</a:t>
            </a:r>
            <a:r>
              <a:rPr lang="en-US" altLang="ko-KR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  <a:ea typeface="+mj-ea"/>
              </a:rPr>
              <a:t>, </a:t>
            </a:r>
            <a:r>
              <a:rPr lang="ko-KR" altLang="en-US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  <a:ea typeface="+mj-ea"/>
              </a:rPr>
              <a:t>서울시 아파트 매매가격지수 데이터를 융합하여 분석하기로 함</a:t>
            </a:r>
            <a:endParaRPr lang="en-US" altLang="ko-KR" sz="1400" dirty="0">
              <a:ln>
                <a:solidFill>
                  <a:srgbClr val="313131">
                    <a:alpha val="33000"/>
                  </a:srgbClr>
                </a:solidFill>
              </a:ln>
              <a:solidFill>
                <a:srgbClr val="313131"/>
              </a:solidFill>
              <a:latin typeface="+mj-ea"/>
              <a:ea typeface="+mj-ea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0" y="-2070"/>
            <a:ext cx="9144000" cy="675165"/>
            <a:chOff x="0" y="-2070"/>
            <a:chExt cx="9144000" cy="675165"/>
          </a:xfrm>
        </p:grpSpPr>
        <p:sp>
          <p:nvSpPr>
            <p:cNvPr id="30" name="직사각형 29"/>
            <p:cNvSpPr/>
            <p:nvPr/>
          </p:nvSpPr>
          <p:spPr>
            <a:xfrm>
              <a:off x="0" y="-2070"/>
              <a:ext cx="9144000" cy="622758"/>
            </a:xfrm>
            <a:prstGeom prst="rect">
              <a:avLst/>
            </a:prstGeom>
            <a:solidFill>
              <a:srgbClr val="3131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31" name="그룹 15"/>
            <p:cNvGrpSpPr/>
            <p:nvPr/>
          </p:nvGrpSpPr>
          <p:grpSpPr>
            <a:xfrm>
              <a:off x="329625" y="170809"/>
              <a:ext cx="8100027" cy="292388"/>
              <a:chOff x="1297980" y="170809"/>
              <a:chExt cx="6650181" cy="292388"/>
            </a:xfrm>
          </p:grpSpPr>
          <p:grpSp>
            <p:nvGrpSpPr>
              <p:cNvPr id="41" name="그룹 14"/>
              <p:cNvGrpSpPr/>
              <p:nvPr/>
            </p:nvGrpSpPr>
            <p:grpSpPr>
              <a:xfrm>
                <a:off x="1297980" y="170809"/>
                <a:ext cx="3541672" cy="292388"/>
                <a:chOff x="1297980" y="170809"/>
                <a:chExt cx="3541672" cy="292388"/>
              </a:xfrm>
            </p:grpSpPr>
            <p:sp>
              <p:nvSpPr>
                <p:cNvPr id="47" name="TextBox 46"/>
                <p:cNvSpPr txBox="1"/>
                <p:nvPr/>
              </p:nvSpPr>
              <p:spPr>
                <a:xfrm>
                  <a:off x="2034722" y="170809"/>
                  <a:ext cx="1221349" cy="29238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300" dirty="0" smtClean="0">
                      <a:ln>
                        <a:solidFill>
                          <a:srgbClr val="F3F3F3">
                            <a:alpha val="31000"/>
                          </a:srgbClr>
                        </a:solidFill>
                      </a:ln>
                      <a:solidFill>
                        <a:srgbClr val="F3F3F3"/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+mj-ea"/>
                      <a:ea typeface="+mj-ea"/>
                    </a:rPr>
                    <a:t>데이터 정의서</a:t>
                  </a:r>
                  <a:endParaRPr lang="ko-KR" altLang="en-US" sz="1300" dirty="0">
                    <a:ln>
                      <a:solidFill>
                        <a:srgbClr val="F3F3F3">
                          <a:alpha val="31000"/>
                        </a:srgbClr>
                      </a:solidFill>
                    </a:ln>
                    <a:solidFill>
                      <a:srgbClr val="F3F3F3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+mj-ea"/>
                    <a:ea typeface="+mj-ea"/>
                  </a:endParaRPr>
                </a:p>
              </p:txBody>
            </p:sp>
            <p:sp>
              <p:nvSpPr>
                <p:cNvPr id="48" name="TextBox 47"/>
                <p:cNvSpPr txBox="1"/>
                <p:nvPr/>
              </p:nvSpPr>
              <p:spPr>
                <a:xfrm>
                  <a:off x="3242033" y="170809"/>
                  <a:ext cx="1597619" cy="29238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300" dirty="0" smtClean="0">
                      <a:ln>
                        <a:solidFill>
                          <a:srgbClr val="F3F3F3">
                            <a:alpha val="31000"/>
                          </a:srgbClr>
                        </a:solidFill>
                      </a:ln>
                      <a:solidFill>
                        <a:srgbClr val="F3F3F3"/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+mj-ea"/>
                      <a:ea typeface="+mj-ea"/>
                    </a:rPr>
                    <a:t>데이터 검증 결과서</a:t>
                  </a:r>
                  <a:endParaRPr lang="ko-KR" altLang="en-US" sz="1300" dirty="0">
                    <a:ln>
                      <a:solidFill>
                        <a:srgbClr val="F3F3F3">
                          <a:alpha val="31000"/>
                        </a:srgbClr>
                      </a:solidFill>
                    </a:ln>
                    <a:solidFill>
                      <a:srgbClr val="F3F3F3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+mj-ea"/>
                    <a:ea typeface="+mj-ea"/>
                  </a:endParaRPr>
                </a:p>
              </p:txBody>
            </p:sp>
            <p:sp>
              <p:nvSpPr>
                <p:cNvPr id="51" name="TextBox 50"/>
                <p:cNvSpPr txBox="1"/>
                <p:nvPr/>
              </p:nvSpPr>
              <p:spPr>
                <a:xfrm>
                  <a:off x="1297980" y="170809"/>
                  <a:ext cx="726418" cy="29238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300" dirty="0" smtClean="0">
                      <a:ln>
                        <a:solidFill>
                          <a:srgbClr val="F3F3F3">
                            <a:alpha val="31000"/>
                          </a:srgbClr>
                        </a:solidFill>
                      </a:ln>
                      <a:solidFill>
                        <a:srgbClr val="F3F3F3"/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+mj-ea"/>
                      <a:ea typeface="+mj-ea"/>
                    </a:rPr>
                    <a:t>분석개요</a:t>
                  </a:r>
                  <a:endParaRPr lang="en-US" altLang="ko-KR" sz="1300" dirty="0" smtClean="0">
                    <a:ln>
                      <a:solidFill>
                        <a:srgbClr val="F3F3F3">
                          <a:alpha val="31000"/>
                        </a:srgbClr>
                      </a:solidFill>
                    </a:ln>
                    <a:solidFill>
                      <a:srgbClr val="F3F3F3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+mj-ea"/>
                    <a:ea typeface="+mj-ea"/>
                  </a:endParaRPr>
                </a:p>
              </p:txBody>
            </p:sp>
          </p:grpSp>
          <p:grpSp>
            <p:nvGrpSpPr>
              <p:cNvPr id="42" name="그룹 13"/>
              <p:cNvGrpSpPr/>
              <p:nvPr/>
            </p:nvGrpSpPr>
            <p:grpSpPr>
              <a:xfrm>
                <a:off x="4986271" y="170809"/>
                <a:ext cx="2961890" cy="292388"/>
                <a:chOff x="4986271" y="170809"/>
                <a:chExt cx="2961890" cy="292388"/>
              </a:xfrm>
            </p:grpSpPr>
            <p:sp>
              <p:nvSpPr>
                <p:cNvPr id="44" name="TextBox 43"/>
                <p:cNvSpPr txBox="1"/>
                <p:nvPr/>
              </p:nvSpPr>
              <p:spPr>
                <a:xfrm>
                  <a:off x="6071325" y="170809"/>
                  <a:ext cx="1343979" cy="29238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300" dirty="0" smtClean="0">
                      <a:ln>
                        <a:solidFill>
                          <a:srgbClr val="F3F3F3">
                            <a:alpha val="31000"/>
                          </a:srgbClr>
                        </a:solidFill>
                      </a:ln>
                      <a:solidFill>
                        <a:srgbClr val="F3F3F3"/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+mj-ea"/>
                      <a:ea typeface="+mj-ea"/>
                    </a:rPr>
                    <a:t>데이터 분석 보고서</a:t>
                  </a:r>
                  <a:endParaRPr lang="ko-KR" altLang="en-US" sz="1300" dirty="0">
                    <a:ln>
                      <a:solidFill>
                        <a:srgbClr val="F3F3F3">
                          <a:alpha val="31000"/>
                        </a:srgbClr>
                      </a:solidFill>
                    </a:ln>
                    <a:solidFill>
                      <a:srgbClr val="F3F3F3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+mj-ea"/>
                    <a:ea typeface="+mj-ea"/>
                  </a:endParaRPr>
                </a:p>
              </p:txBody>
            </p:sp>
            <p:sp>
              <p:nvSpPr>
                <p:cNvPr id="45" name="TextBox 44"/>
                <p:cNvSpPr txBox="1"/>
                <p:nvPr/>
              </p:nvSpPr>
              <p:spPr>
                <a:xfrm>
                  <a:off x="7522804" y="170809"/>
                  <a:ext cx="425357" cy="29238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300" dirty="0" smtClean="0">
                      <a:ln>
                        <a:solidFill>
                          <a:srgbClr val="F3F3F3">
                            <a:alpha val="31000"/>
                          </a:srgbClr>
                        </a:solidFill>
                      </a:ln>
                      <a:solidFill>
                        <a:srgbClr val="F3F3F3"/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+mj-ea"/>
                      <a:ea typeface="+mj-ea"/>
                    </a:rPr>
                    <a:t>결론</a:t>
                  </a:r>
                  <a:endParaRPr lang="ko-KR" altLang="en-US" sz="1300" dirty="0">
                    <a:ln>
                      <a:solidFill>
                        <a:srgbClr val="F3F3F3">
                          <a:alpha val="31000"/>
                        </a:srgbClr>
                      </a:solidFill>
                    </a:ln>
                    <a:solidFill>
                      <a:srgbClr val="F3F3F3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+mj-ea"/>
                    <a:ea typeface="+mj-ea"/>
                  </a:endParaRPr>
                </a:p>
              </p:txBody>
            </p:sp>
            <p:sp>
              <p:nvSpPr>
                <p:cNvPr id="46" name="TextBox 45"/>
                <p:cNvSpPr txBox="1"/>
                <p:nvPr/>
              </p:nvSpPr>
              <p:spPr>
                <a:xfrm>
                  <a:off x="4986271" y="170809"/>
                  <a:ext cx="884667" cy="29238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300" dirty="0" smtClean="0">
                      <a:ln>
                        <a:solidFill>
                          <a:srgbClr val="F3F3F3">
                            <a:alpha val="31000"/>
                          </a:srgbClr>
                        </a:solidFill>
                      </a:ln>
                      <a:solidFill>
                        <a:srgbClr val="F3F3F3"/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+mj-ea"/>
                      <a:ea typeface="+mj-ea"/>
                    </a:rPr>
                    <a:t>데이터 탐색</a:t>
                  </a:r>
                  <a:endParaRPr lang="ko-KR" altLang="en-US" sz="1300" dirty="0">
                    <a:ln>
                      <a:solidFill>
                        <a:srgbClr val="F3F3F3">
                          <a:alpha val="31000"/>
                        </a:srgbClr>
                      </a:solidFill>
                    </a:ln>
                    <a:solidFill>
                      <a:srgbClr val="F3F3F3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+mj-ea"/>
                    <a:ea typeface="+mj-ea"/>
                  </a:endParaRPr>
                </a:p>
              </p:txBody>
            </p:sp>
          </p:grpSp>
        </p:grpSp>
        <p:sp>
          <p:nvSpPr>
            <p:cNvPr id="39" name="이등변 삼각형 38"/>
            <p:cNvSpPr/>
            <p:nvPr/>
          </p:nvSpPr>
          <p:spPr>
            <a:xfrm>
              <a:off x="1855646" y="457071"/>
              <a:ext cx="216024" cy="216024"/>
            </a:xfrm>
            <a:prstGeom prst="triangle">
              <a:avLst/>
            </a:prstGeom>
            <a:solidFill>
              <a:srgbClr val="DD811C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358253" y="4705980"/>
            <a:ext cx="85011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  <a:ea typeface="+mj-ea"/>
              </a:rPr>
              <a:t>서울시 아파트 매매가격지수 </a:t>
            </a:r>
            <a:r>
              <a:rPr lang="en-US" altLang="ko-KR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  <a:ea typeface="+mj-ea"/>
              </a:rPr>
              <a:t>: </a:t>
            </a:r>
            <a:r>
              <a:rPr lang="ko-KR" altLang="en-US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  <a:ea typeface="+mj-ea"/>
              </a:rPr>
              <a:t>서울시 공공자전거 이용특성에 관한 연구</a:t>
            </a:r>
            <a:endParaRPr lang="en-US" altLang="ko-KR" sz="1400" dirty="0" smtClean="0">
              <a:ln>
                <a:solidFill>
                  <a:srgbClr val="313131">
                    <a:alpha val="33000"/>
                  </a:srgbClr>
                </a:solidFill>
              </a:ln>
              <a:solidFill>
                <a:srgbClr val="313131"/>
              </a:solidFill>
              <a:latin typeface="+mj-ea"/>
              <a:ea typeface="+mj-ea"/>
            </a:endParaRPr>
          </a:p>
          <a:p>
            <a:pPr marL="285750" indent="-285750"/>
            <a:r>
              <a:rPr lang="en-US" altLang="ko-KR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  <a:ea typeface="+mj-ea"/>
              </a:rPr>
              <a:t>                                            </a:t>
            </a:r>
            <a:r>
              <a:rPr lang="en-US" altLang="ko-KR" sz="10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  <a:ea typeface="+mj-ea"/>
              </a:rPr>
              <a:t>(</a:t>
            </a:r>
            <a:r>
              <a:rPr lang="ko-KR" altLang="en-US" sz="10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  <a:ea typeface="+mj-ea"/>
              </a:rPr>
              <a:t>서울도시연구 제</a:t>
            </a:r>
            <a:r>
              <a:rPr lang="en-US" altLang="ko-KR" sz="10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  <a:ea typeface="+mj-ea"/>
              </a:rPr>
              <a:t>17</a:t>
            </a:r>
            <a:r>
              <a:rPr lang="ko-KR" altLang="en-US" sz="10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  <a:ea typeface="+mj-ea"/>
              </a:rPr>
              <a:t>권 제</a:t>
            </a:r>
            <a:r>
              <a:rPr lang="en-US" altLang="ko-KR" sz="10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  <a:ea typeface="+mj-ea"/>
              </a:rPr>
              <a:t>4</a:t>
            </a:r>
            <a:r>
              <a:rPr lang="ko-KR" altLang="en-US" sz="10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  <a:ea typeface="+mj-ea"/>
              </a:rPr>
              <a:t>호 </a:t>
            </a:r>
            <a:r>
              <a:rPr lang="en-US" altLang="ko-KR" sz="10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  <a:ea typeface="+mj-ea"/>
              </a:rPr>
              <a:t>2016. 12, </a:t>
            </a:r>
            <a:r>
              <a:rPr lang="ko-KR" altLang="en-US" sz="10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  <a:ea typeface="+mj-ea"/>
              </a:rPr>
              <a:t>논문 </a:t>
            </a:r>
            <a:r>
              <a:rPr lang="en-US" altLang="ko-KR" sz="10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  <a:ea typeface="+mj-ea"/>
              </a:rPr>
              <a:t>pp. 77</a:t>
            </a:r>
            <a:r>
              <a:rPr lang="ko-KR" altLang="en-US" sz="10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  <a:ea typeface="+mj-ea"/>
              </a:rPr>
              <a:t>～</a:t>
            </a:r>
            <a:r>
              <a:rPr lang="en-US" altLang="ko-KR" sz="10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  <a:ea typeface="+mj-ea"/>
              </a:rPr>
              <a:t>91 77)</a:t>
            </a:r>
            <a:endParaRPr lang="en-US" altLang="ko-KR" sz="1000" dirty="0">
              <a:ln>
                <a:solidFill>
                  <a:srgbClr val="313131">
                    <a:alpha val="33000"/>
                  </a:srgbClr>
                </a:solidFill>
              </a:ln>
              <a:solidFill>
                <a:srgbClr val="31313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08258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/>
          <p:cNvSpPr/>
          <p:nvPr/>
        </p:nvSpPr>
        <p:spPr>
          <a:xfrm flipV="1">
            <a:off x="0" y="6551967"/>
            <a:ext cx="9144000" cy="357095"/>
          </a:xfrm>
          <a:prstGeom prst="rect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 flipH="1">
            <a:off x="0" y="668269"/>
            <a:ext cx="9144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 flipH="1">
            <a:off x="0" y="6491436"/>
            <a:ext cx="9144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23"/>
          <p:cNvGrpSpPr/>
          <p:nvPr/>
        </p:nvGrpSpPr>
        <p:grpSpPr>
          <a:xfrm>
            <a:off x="3667746" y="836712"/>
            <a:ext cx="1808508" cy="435025"/>
            <a:chOff x="3667746" y="836712"/>
            <a:chExt cx="1808508" cy="435025"/>
          </a:xfrm>
        </p:grpSpPr>
        <p:cxnSp>
          <p:nvCxnSpPr>
            <p:cNvPr id="43" name="직선 연결선 42"/>
            <p:cNvCxnSpPr/>
            <p:nvPr/>
          </p:nvCxnSpPr>
          <p:spPr>
            <a:xfrm>
              <a:off x="3754393" y="1144489"/>
              <a:ext cx="1635213" cy="0"/>
            </a:xfrm>
            <a:prstGeom prst="line">
              <a:avLst/>
            </a:prstGeom>
            <a:ln>
              <a:solidFill>
                <a:srgbClr val="31313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이등변 삼각형 48"/>
            <p:cNvSpPr/>
            <p:nvPr/>
          </p:nvSpPr>
          <p:spPr>
            <a:xfrm flipV="1">
              <a:off x="4508375" y="1144489"/>
              <a:ext cx="127248" cy="127248"/>
            </a:xfrm>
            <a:prstGeom prst="triangle">
              <a:avLst/>
            </a:prstGeom>
            <a:solidFill>
              <a:srgbClr val="31313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3667746" y="836712"/>
              <a:ext cx="180850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4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  <a:ea typeface="+mj-ea"/>
                </a:rPr>
                <a:t>데이터 정의 및 설명</a:t>
              </a:r>
              <a:endParaRPr lang="en-US" altLang="ko-KR" sz="1400" dirty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34" name="슬라이드 번호 개체 틀 3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655E36B0-F3F2-466F-8968-79D13CE48AA2}" type="slidenum">
              <a:rPr lang="en-US" altLang="ko-KR" smtClean="0"/>
              <a:pPr algn="r"/>
              <a:t>12</a:t>
            </a:fld>
            <a:endParaRPr lang="en-US" dirty="0"/>
          </a:p>
        </p:txBody>
      </p:sp>
      <p:graphicFrame>
        <p:nvGraphicFramePr>
          <p:cNvPr id="24" name="표 23"/>
          <p:cNvGraphicFramePr>
            <a:graphicFrameLocks noGrp="1"/>
          </p:cNvGraphicFramePr>
          <p:nvPr/>
        </p:nvGraphicFramePr>
        <p:xfrm>
          <a:off x="357158" y="1571612"/>
          <a:ext cx="8431202" cy="30556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895"/>
                <a:gridCol w="938383"/>
                <a:gridCol w="455316"/>
                <a:gridCol w="648072"/>
                <a:gridCol w="2114511"/>
                <a:gridCol w="1538231"/>
                <a:gridCol w="2147794"/>
              </a:tblGrid>
              <a:tr h="305565">
                <a:tc gridSpan="5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r>
                        <a:rPr lang="ko-KR" altLang="en-US" sz="1200" b="0" kern="1200" dirty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기본정보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r>
                        <a:rPr lang="ko-KR" altLang="en-US" sz="1200" b="0" kern="1200" dirty="0" err="1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법적사항</a:t>
                      </a:r>
                      <a:endParaRPr lang="ko-KR" altLang="en-US" sz="1200" b="0" kern="1200" dirty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05565">
                <a:tc gridSpan="2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r>
                        <a:rPr lang="ko-KR" altLang="en-US" sz="1200" kern="1200" dirty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개요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서울시 공공자전거</a:t>
                      </a:r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kern="1200" dirty="0" err="1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따릉이</a:t>
                      </a:r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) </a:t>
                      </a: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이용 현황</a:t>
                      </a:r>
                      <a:endParaRPr lang="en-US" altLang="ko-KR" sz="120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개인정보 항목</a:t>
                      </a:r>
                      <a:endParaRPr lang="en-US" altLang="ko-KR" sz="120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개인정보 없음</a:t>
                      </a:r>
                      <a:endParaRPr lang="en-US" altLang="ko-KR" sz="120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05565">
                <a:tc gridSpan="2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r>
                        <a:rPr lang="ko-KR" altLang="en-US" sz="1200" kern="1200" dirty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데이터 보유기관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정보공개포털</a:t>
                      </a:r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(https://www.open.go.kr</a:t>
                      </a:r>
                      <a:r>
                        <a:rPr lang="en-US" altLang="ko-KR" sz="1200" kern="1200" dirty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)</a:t>
                      </a:r>
                      <a:endParaRPr lang="ko-KR" altLang="en-US" sz="120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 err="1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비식별화</a:t>
                      </a: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 여부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해당사항 없음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05565">
                <a:tc gridSpan="2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파일명</a:t>
                      </a:r>
                      <a:endParaRPr lang="ko-KR" altLang="en-US" sz="1200" kern="1200" dirty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 err="1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따릉이</a:t>
                      </a: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200" kern="1200" dirty="0" err="1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대여소별</a:t>
                      </a: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 대여내역</a:t>
                      </a:r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(2016</a:t>
                      </a: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년</a:t>
                      </a:r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).</a:t>
                      </a:r>
                      <a:r>
                        <a:rPr lang="en-US" altLang="ko-KR" sz="1200" kern="1200" dirty="0" err="1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xlsx</a:t>
                      </a:r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kern="1200" dirty="0" err="1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따릉이</a:t>
                      </a: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200" kern="1200" dirty="0" err="1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대여소별</a:t>
                      </a: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 대여내역</a:t>
                      </a:r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(2017</a:t>
                      </a: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년</a:t>
                      </a:r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).</a:t>
                      </a:r>
                      <a:r>
                        <a:rPr lang="en-US" altLang="ko-KR" sz="1200" kern="1200" dirty="0" err="1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xlsx</a:t>
                      </a:r>
                      <a:endParaRPr lang="ko-KR" altLang="en-US" sz="120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05565">
                <a:tc gridSpan="7">
                  <a:txBody>
                    <a:bodyPr/>
                    <a:lstStyle/>
                    <a:p>
                      <a:pPr marL="0" algn="l" defTabSz="914400" rtl="0" eaLnBrk="1" latinLnBrk="1" hangingPunct="1">
                        <a:defRPr lang="ko-KR" altLang="en-US"/>
                      </a:pP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데이터 상세항목</a:t>
                      </a:r>
                      <a:endParaRPr lang="ko-KR" altLang="en-US" sz="1200" kern="1200" dirty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algn="l" defTabSz="914400" rtl="0" eaLnBrk="1" latinLnBrk="1" hangingPunct="1">
                        <a:defRPr lang="ko-KR" altLang="en-US"/>
                      </a:pPr>
                      <a:endParaRPr lang="ko-KR" altLang="en-US" sz="1200" kern="1200" dirty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05565"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defRPr lang="ko-KR" altLang="en-US"/>
                      </a:pP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번호</a:t>
                      </a:r>
                      <a:endParaRPr lang="ko-KR" altLang="en-US" sz="1200" kern="1200" dirty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l" defTabSz="914400" rtl="0" eaLnBrk="1" latinLnBrk="1" hangingPunct="1">
                        <a:defRPr lang="ko-KR" altLang="en-US"/>
                      </a:pP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열 이름</a:t>
                      </a:r>
                      <a:endParaRPr lang="ko-KR" altLang="en-US" sz="1200" kern="1200" dirty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l" defTabSz="914400" rtl="0" eaLnBrk="1" latinLnBrk="1" hangingPunct="1">
                        <a:defRPr lang="ko-KR" altLang="en-US"/>
                      </a:pPr>
                      <a:endParaRPr lang="ko-KR" altLang="en-US" sz="1200" kern="1200" dirty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defRPr lang="ko-KR" altLang="en-US"/>
                      </a:pP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유형</a:t>
                      </a:r>
                      <a:endParaRPr lang="ko-KR" altLang="en-US" sz="1200" kern="1200" dirty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algn="l" defTabSz="914400" rtl="0" eaLnBrk="1" latinLnBrk="1" hangingPunct="1">
                        <a:defRPr lang="ko-KR" altLang="en-US"/>
                      </a:pP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설명</a:t>
                      </a:r>
                      <a:endParaRPr lang="ko-KR" altLang="en-US" sz="1200" kern="1200" dirty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05565"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defRPr lang="ko-KR" altLang="en-US"/>
                      </a:pPr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1</a:t>
                      </a:r>
                      <a:endParaRPr lang="ko-KR" altLang="en-US" sz="1200" kern="1200" dirty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algn="l" defTabSz="914400" rtl="0" eaLnBrk="1" latinLnBrk="1" hangingPunct="1">
                        <a:defRPr lang="ko-KR" altLang="en-US"/>
                      </a:pP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대여소 그룹</a:t>
                      </a:r>
                      <a:endParaRPr lang="ko-KR" altLang="en-US" sz="1200" kern="1200" dirty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algn="l" defTabSz="914400" rtl="0" eaLnBrk="1" latinLnBrk="1" hangingPunct="1">
                        <a:defRPr lang="ko-KR" altLang="en-US"/>
                      </a:pPr>
                      <a:endParaRPr lang="ko-KR" altLang="en-US" sz="1200" kern="1200" dirty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defRPr lang="ko-KR" altLang="en-US"/>
                      </a:pP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범주형</a:t>
                      </a:r>
                      <a:endParaRPr lang="ko-KR" altLang="en-US" sz="1200" kern="1200" dirty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lang="ko-KR" altLang="en-US"/>
                      </a:pP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서울시 </a:t>
                      </a:r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25</a:t>
                      </a: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개 구</a:t>
                      </a:r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 ex) </a:t>
                      </a: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광진구</a:t>
                      </a:r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마포구</a:t>
                      </a:r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200" kern="1200" baseline="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…</a:t>
                      </a:r>
                      <a:endParaRPr lang="ko-KR" altLang="en-US" sz="120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05565"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defRPr lang="ko-KR" altLang="en-US"/>
                      </a:pPr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2</a:t>
                      </a:r>
                      <a:endParaRPr lang="ko-KR" altLang="en-US" sz="1200" kern="1200" dirty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algn="l" defTabSz="914400" rtl="0" eaLnBrk="1" latinLnBrk="1" hangingPunct="1">
                        <a:defRPr lang="ko-KR" altLang="en-US"/>
                      </a:pP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대여소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algn="l" defTabSz="914400" rtl="0" eaLnBrk="1" latinLnBrk="1" hangingPunct="1">
                        <a:defRPr lang="ko-KR" altLang="en-US"/>
                      </a:pPr>
                      <a:endParaRPr lang="ko-KR" altLang="en-US" sz="1200" kern="1200" dirty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defRPr lang="ko-KR" altLang="en-US"/>
                      </a:pP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범주형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algn="l" defTabSz="914400" rtl="0" eaLnBrk="1" latinLnBrk="1" hangingPunct="1">
                        <a:defRPr lang="ko-KR" altLang="en-US"/>
                      </a:pP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각 구에 대한 대여소 명 </a:t>
                      </a:r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ex) 500. </a:t>
                      </a:r>
                      <a:r>
                        <a:rPr lang="ko-KR" altLang="en-US" sz="1200" kern="1200" dirty="0" err="1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어린이대공원역</a:t>
                      </a: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3</a:t>
                      </a: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번 출구 앞</a:t>
                      </a:r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, …</a:t>
                      </a:r>
                      <a:endParaRPr lang="ko-KR" altLang="en-US" sz="120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05565"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defRPr lang="ko-KR" altLang="en-US"/>
                      </a:pPr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3</a:t>
                      </a:r>
                      <a:endParaRPr lang="ko-KR" altLang="en-US" sz="1200" kern="1200" dirty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algn="l" defTabSz="914400" rtl="0" eaLnBrk="1" latinLnBrk="1" hangingPunct="1">
                        <a:defRPr lang="ko-KR" altLang="en-US"/>
                      </a:pP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대여 일자</a:t>
                      </a:r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algn="l" defTabSz="914400" rtl="0" eaLnBrk="1" latinLnBrk="1" hangingPunct="1">
                        <a:defRPr lang="ko-KR" altLang="en-US"/>
                      </a:pPr>
                      <a:endParaRPr lang="ko-KR" altLang="en-US" sz="1200" kern="1200" dirty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defRPr lang="ko-KR" altLang="en-US"/>
                      </a:pP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범주형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algn="l" defTabSz="914400" rtl="0" eaLnBrk="1" latinLnBrk="1" hangingPunct="1">
                        <a:defRPr lang="ko-KR" altLang="en-US"/>
                      </a:pP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대여 년</a:t>
                      </a:r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월</a:t>
                      </a:r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ex) 2016-01-01</a:t>
                      </a:r>
                      <a:r>
                        <a:rPr lang="en-US" altLang="ko-KR" sz="1200" kern="1200" baseline="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, …, 2017-12-31</a:t>
                      </a:r>
                      <a:endParaRPr lang="ko-KR" altLang="en-US" sz="120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05565"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defRPr lang="ko-KR" altLang="en-US"/>
                      </a:pPr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4</a:t>
                      </a:r>
                      <a:endParaRPr lang="ko-KR" altLang="en-US" sz="1200" kern="1200" dirty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algn="l" defTabSz="914400" rtl="0" eaLnBrk="1" latinLnBrk="1" hangingPunct="1">
                        <a:defRPr lang="ko-KR" altLang="en-US"/>
                      </a:pP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대여 건수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algn="l" defTabSz="914400" rtl="0" eaLnBrk="1" latinLnBrk="1" hangingPunct="1">
                        <a:defRPr lang="ko-KR" altLang="en-US"/>
                      </a:pPr>
                      <a:endParaRPr lang="ko-KR" altLang="en-US" sz="1200" kern="1200" dirty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defRPr lang="ko-KR" altLang="en-US"/>
                      </a:pPr>
                      <a:r>
                        <a:rPr lang="ko-KR" altLang="en-US" sz="1200" kern="1200" dirty="0" err="1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이산형</a:t>
                      </a:r>
                      <a:endParaRPr lang="ko-KR" altLang="en-US" sz="120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algn="l" defTabSz="914400" rtl="0" eaLnBrk="1" latinLnBrk="1" hangingPunct="1">
                        <a:defRPr lang="ko-KR" altLang="en-US"/>
                      </a:pP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공공자전거 대여 횟수 </a:t>
                      </a:r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ex)</a:t>
                      </a:r>
                      <a:r>
                        <a:rPr lang="en-US" altLang="ko-KR" sz="1200" kern="1200" baseline="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 0, 7, 0, …</a:t>
                      </a:r>
                      <a:endParaRPr lang="ko-KR" altLang="en-US" sz="120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27" name="그룹 26"/>
          <p:cNvGrpSpPr/>
          <p:nvPr/>
        </p:nvGrpSpPr>
        <p:grpSpPr>
          <a:xfrm>
            <a:off x="0" y="-2070"/>
            <a:ext cx="9144000" cy="675165"/>
            <a:chOff x="0" y="-2070"/>
            <a:chExt cx="9144000" cy="675165"/>
          </a:xfrm>
        </p:grpSpPr>
        <p:sp>
          <p:nvSpPr>
            <p:cNvPr id="28" name="직사각형 27"/>
            <p:cNvSpPr/>
            <p:nvPr/>
          </p:nvSpPr>
          <p:spPr>
            <a:xfrm>
              <a:off x="0" y="-2070"/>
              <a:ext cx="9144000" cy="622758"/>
            </a:xfrm>
            <a:prstGeom prst="rect">
              <a:avLst/>
            </a:prstGeom>
            <a:solidFill>
              <a:srgbClr val="3131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30" name="그룹 15"/>
            <p:cNvGrpSpPr/>
            <p:nvPr/>
          </p:nvGrpSpPr>
          <p:grpSpPr>
            <a:xfrm>
              <a:off x="329625" y="170809"/>
              <a:ext cx="8100027" cy="292388"/>
              <a:chOff x="1297980" y="170809"/>
              <a:chExt cx="6650181" cy="292388"/>
            </a:xfrm>
          </p:grpSpPr>
          <p:grpSp>
            <p:nvGrpSpPr>
              <p:cNvPr id="39" name="그룹 14"/>
              <p:cNvGrpSpPr/>
              <p:nvPr/>
            </p:nvGrpSpPr>
            <p:grpSpPr>
              <a:xfrm>
                <a:off x="1297980" y="170809"/>
                <a:ext cx="3541672" cy="292388"/>
                <a:chOff x="1297980" y="170809"/>
                <a:chExt cx="3541672" cy="292388"/>
              </a:xfrm>
            </p:grpSpPr>
            <p:sp>
              <p:nvSpPr>
                <p:cNvPr id="46" name="TextBox 45"/>
                <p:cNvSpPr txBox="1"/>
                <p:nvPr/>
              </p:nvSpPr>
              <p:spPr>
                <a:xfrm>
                  <a:off x="2034722" y="170809"/>
                  <a:ext cx="1221349" cy="29238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300" dirty="0" smtClean="0">
                      <a:ln>
                        <a:solidFill>
                          <a:srgbClr val="F3F3F3">
                            <a:alpha val="31000"/>
                          </a:srgbClr>
                        </a:solidFill>
                      </a:ln>
                      <a:solidFill>
                        <a:srgbClr val="F3F3F3"/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+mj-ea"/>
                      <a:ea typeface="+mj-ea"/>
                    </a:rPr>
                    <a:t>데이터 정의서</a:t>
                  </a:r>
                  <a:endParaRPr lang="ko-KR" altLang="en-US" sz="1300" dirty="0">
                    <a:ln>
                      <a:solidFill>
                        <a:srgbClr val="F3F3F3">
                          <a:alpha val="31000"/>
                        </a:srgbClr>
                      </a:solidFill>
                    </a:ln>
                    <a:solidFill>
                      <a:srgbClr val="F3F3F3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+mj-ea"/>
                    <a:ea typeface="+mj-ea"/>
                  </a:endParaRPr>
                </a:p>
              </p:txBody>
            </p:sp>
            <p:sp>
              <p:nvSpPr>
                <p:cNvPr id="47" name="TextBox 46"/>
                <p:cNvSpPr txBox="1"/>
                <p:nvPr/>
              </p:nvSpPr>
              <p:spPr>
                <a:xfrm>
                  <a:off x="3242033" y="170809"/>
                  <a:ext cx="1597619" cy="29238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300" dirty="0" smtClean="0">
                      <a:ln>
                        <a:solidFill>
                          <a:srgbClr val="F3F3F3">
                            <a:alpha val="31000"/>
                          </a:srgbClr>
                        </a:solidFill>
                      </a:ln>
                      <a:solidFill>
                        <a:srgbClr val="F3F3F3"/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+mj-ea"/>
                      <a:ea typeface="+mj-ea"/>
                    </a:rPr>
                    <a:t>데이터 검증 결과서</a:t>
                  </a:r>
                  <a:endParaRPr lang="ko-KR" altLang="en-US" sz="1300" dirty="0">
                    <a:ln>
                      <a:solidFill>
                        <a:srgbClr val="F3F3F3">
                          <a:alpha val="31000"/>
                        </a:srgbClr>
                      </a:solidFill>
                    </a:ln>
                    <a:solidFill>
                      <a:srgbClr val="F3F3F3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+mj-ea"/>
                    <a:ea typeface="+mj-ea"/>
                  </a:endParaRPr>
                </a:p>
              </p:txBody>
            </p:sp>
            <p:sp>
              <p:nvSpPr>
                <p:cNvPr id="48" name="TextBox 47"/>
                <p:cNvSpPr txBox="1"/>
                <p:nvPr/>
              </p:nvSpPr>
              <p:spPr>
                <a:xfrm>
                  <a:off x="1297980" y="170809"/>
                  <a:ext cx="726418" cy="29238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300" dirty="0" smtClean="0">
                      <a:ln>
                        <a:solidFill>
                          <a:srgbClr val="F3F3F3">
                            <a:alpha val="31000"/>
                          </a:srgbClr>
                        </a:solidFill>
                      </a:ln>
                      <a:solidFill>
                        <a:srgbClr val="F3F3F3"/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+mj-ea"/>
                      <a:ea typeface="+mj-ea"/>
                    </a:rPr>
                    <a:t>분석개요</a:t>
                  </a:r>
                  <a:endParaRPr lang="en-US" altLang="ko-KR" sz="1300" dirty="0" smtClean="0">
                    <a:ln>
                      <a:solidFill>
                        <a:srgbClr val="F3F3F3">
                          <a:alpha val="31000"/>
                        </a:srgbClr>
                      </a:solidFill>
                    </a:ln>
                    <a:solidFill>
                      <a:srgbClr val="F3F3F3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+mj-ea"/>
                    <a:ea typeface="+mj-ea"/>
                  </a:endParaRPr>
                </a:p>
              </p:txBody>
            </p:sp>
          </p:grpSp>
          <p:grpSp>
            <p:nvGrpSpPr>
              <p:cNvPr id="41" name="그룹 13"/>
              <p:cNvGrpSpPr/>
              <p:nvPr/>
            </p:nvGrpSpPr>
            <p:grpSpPr>
              <a:xfrm>
                <a:off x="4986271" y="170809"/>
                <a:ext cx="2961890" cy="292388"/>
                <a:chOff x="4986271" y="170809"/>
                <a:chExt cx="2961890" cy="292388"/>
              </a:xfrm>
            </p:grpSpPr>
            <p:sp>
              <p:nvSpPr>
                <p:cNvPr id="42" name="TextBox 41"/>
                <p:cNvSpPr txBox="1"/>
                <p:nvPr/>
              </p:nvSpPr>
              <p:spPr>
                <a:xfrm>
                  <a:off x="6071325" y="170809"/>
                  <a:ext cx="1343979" cy="29238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300" dirty="0" smtClean="0">
                      <a:ln>
                        <a:solidFill>
                          <a:srgbClr val="F3F3F3">
                            <a:alpha val="31000"/>
                          </a:srgbClr>
                        </a:solidFill>
                      </a:ln>
                      <a:solidFill>
                        <a:srgbClr val="F3F3F3"/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+mj-ea"/>
                      <a:ea typeface="+mj-ea"/>
                    </a:rPr>
                    <a:t>데이터 분석 보고서</a:t>
                  </a:r>
                  <a:endParaRPr lang="ko-KR" altLang="en-US" sz="1300" dirty="0">
                    <a:ln>
                      <a:solidFill>
                        <a:srgbClr val="F3F3F3">
                          <a:alpha val="31000"/>
                        </a:srgbClr>
                      </a:solidFill>
                    </a:ln>
                    <a:solidFill>
                      <a:srgbClr val="F3F3F3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+mj-ea"/>
                    <a:ea typeface="+mj-ea"/>
                  </a:endParaRPr>
                </a:p>
              </p:txBody>
            </p:sp>
            <p:sp>
              <p:nvSpPr>
                <p:cNvPr id="44" name="TextBox 43"/>
                <p:cNvSpPr txBox="1"/>
                <p:nvPr/>
              </p:nvSpPr>
              <p:spPr>
                <a:xfrm>
                  <a:off x="7522804" y="170809"/>
                  <a:ext cx="425357" cy="29238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300" dirty="0" smtClean="0">
                      <a:ln>
                        <a:solidFill>
                          <a:srgbClr val="F3F3F3">
                            <a:alpha val="31000"/>
                          </a:srgbClr>
                        </a:solidFill>
                      </a:ln>
                      <a:solidFill>
                        <a:srgbClr val="F3F3F3"/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+mj-ea"/>
                      <a:ea typeface="+mj-ea"/>
                    </a:rPr>
                    <a:t>결론</a:t>
                  </a:r>
                  <a:endParaRPr lang="ko-KR" altLang="en-US" sz="1300" dirty="0">
                    <a:ln>
                      <a:solidFill>
                        <a:srgbClr val="F3F3F3">
                          <a:alpha val="31000"/>
                        </a:srgbClr>
                      </a:solidFill>
                    </a:ln>
                    <a:solidFill>
                      <a:srgbClr val="F3F3F3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+mj-ea"/>
                    <a:ea typeface="+mj-ea"/>
                  </a:endParaRPr>
                </a:p>
              </p:txBody>
            </p:sp>
            <p:sp>
              <p:nvSpPr>
                <p:cNvPr id="45" name="TextBox 44"/>
                <p:cNvSpPr txBox="1"/>
                <p:nvPr/>
              </p:nvSpPr>
              <p:spPr>
                <a:xfrm>
                  <a:off x="4986271" y="170809"/>
                  <a:ext cx="884667" cy="29238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300" dirty="0" smtClean="0">
                      <a:ln>
                        <a:solidFill>
                          <a:srgbClr val="F3F3F3">
                            <a:alpha val="31000"/>
                          </a:srgbClr>
                        </a:solidFill>
                      </a:ln>
                      <a:solidFill>
                        <a:srgbClr val="F3F3F3"/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+mj-ea"/>
                      <a:ea typeface="+mj-ea"/>
                    </a:rPr>
                    <a:t>데이터 탐색</a:t>
                  </a:r>
                  <a:endParaRPr lang="ko-KR" altLang="en-US" sz="1300" dirty="0">
                    <a:ln>
                      <a:solidFill>
                        <a:srgbClr val="F3F3F3">
                          <a:alpha val="31000"/>
                        </a:srgbClr>
                      </a:solidFill>
                    </a:ln>
                    <a:solidFill>
                      <a:srgbClr val="F3F3F3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+mj-ea"/>
                    <a:ea typeface="+mj-ea"/>
                  </a:endParaRPr>
                </a:p>
              </p:txBody>
            </p:sp>
          </p:grpSp>
        </p:grpSp>
        <p:sp>
          <p:nvSpPr>
            <p:cNvPr id="31" name="이등변 삼각형 30"/>
            <p:cNvSpPr/>
            <p:nvPr/>
          </p:nvSpPr>
          <p:spPr>
            <a:xfrm>
              <a:off x="1855646" y="457071"/>
              <a:ext cx="216024" cy="216024"/>
            </a:xfrm>
            <a:prstGeom prst="triangle">
              <a:avLst/>
            </a:prstGeom>
            <a:solidFill>
              <a:srgbClr val="DD811C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357158" y="4941168"/>
            <a:ext cx="850112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  <a:ea typeface="+mj-ea"/>
              </a:rPr>
              <a:t>각 구 별 데이터 </a:t>
            </a:r>
            <a:r>
              <a:rPr lang="ko-KR" altLang="en-US" sz="1400" dirty="0" err="1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  <a:ea typeface="+mj-ea"/>
              </a:rPr>
              <a:t>갯수에</a:t>
            </a:r>
            <a:r>
              <a:rPr lang="ko-KR" altLang="en-US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  <a:ea typeface="+mj-ea"/>
              </a:rPr>
              <a:t> 차이가 존재 </a:t>
            </a:r>
            <a:r>
              <a:rPr lang="en-US" altLang="ko-KR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  <a:ea typeface="+mj-ea"/>
              </a:rPr>
              <a:t>: </a:t>
            </a:r>
            <a:r>
              <a:rPr lang="ko-KR" altLang="en-US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  <a:ea typeface="+mj-ea"/>
              </a:rPr>
              <a:t>용산구</a:t>
            </a:r>
            <a:r>
              <a:rPr lang="en-US" altLang="ko-KR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  <a:ea typeface="+mj-ea"/>
              </a:rPr>
              <a:t>, </a:t>
            </a:r>
            <a:r>
              <a:rPr lang="ko-KR" altLang="en-US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  <a:ea typeface="+mj-ea"/>
              </a:rPr>
              <a:t>양천구 </a:t>
            </a:r>
            <a:r>
              <a:rPr lang="en-US" altLang="ko-KR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  <a:ea typeface="+mj-ea"/>
              </a:rPr>
              <a:t>(2016-07-18 ~ 2017-12-31)</a:t>
            </a:r>
          </a:p>
          <a:p>
            <a:pPr marL="1200150" lvl="2" indent="-285750"/>
            <a:r>
              <a:rPr lang="en-US" altLang="ko-KR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  <a:ea typeface="+mj-ea"/>
              </a:rPr>
              <a:t>			         </a:t>
            </a:r>
            <a:r>
              <a:rPr lang="ko-KR" altLang="en-US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  <a:ea typeface="+mj-ea"/>
              </a:rPr>
              <a:t>동대문구 </a:t>
            </a:r>
            <a:r>
              <a:rPr lang="en-US" altLang="ko-KR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  <a:ea typeface="+mj-ea"/>
              </a:rPr>
              <a:t>(2016-07-13 ~ 2017-12-31)</a:t>
            </a:r>
          </a:p>
          <a:p>
            <a:pPr marL="1200150" lvl="2" indent="-285750"/>
            <a:r>
              <a:rPr lang="en-US" altLang="ko-KR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  <a:ea typeface="+mj-ea"/>
              </a:rPr>
              <a:t>			         </a:t>
            </a:r>
            <a:r>
              <a:rPr lang="ko-KR" altLang="en-US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  <a:ea typeface="+mj-ea"/>
              </a:rPr>
              <a:t>은평구 </a:t>
            </a:r>
            <a:r>
              <a:rPr lang="en-US" altLang="ko-KR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  <a:ea typeface="+mj-ea"/>
              </a:rPr>
              <a:t>(2016-09-06 ~</a:t>
            </a:r>
            <a:r>
              <a:rPr lang="ko-KR" altLang="en-US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  <a:ea typeface="+mj-ea"/>
              </a:rPr>
              <a:t> </a:t>
            </a:r>
            <a:r>
              <a:rPr lang="en-US" altLang="ko-KR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  <a:ea typeface="+mj-ea"/>
              </a:rPr>
              <a:t>2017-12-31)</a:t>
            </a:r>
            <a:endParaRPr lang="en-US" altLang="ko-KR" sz="1400" dirty="0">
              <a:ln>
                <a:solidFill>
                  <a:srgbClr val="313131">
                    <a:alpha val="33000"/>
                  </a:srgbClr>
                </a:solidFill>
              </a:ln>
              <a:solidFill>
                <a:srgbClr val="31313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08258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/>
          <p:cNvSpPr/>
          <p:nvPr/>
        </p:nvSpPr>
        <p:spPr>
          <a:xfrm flipV="1">
            <a:off x="0" y="6551967"/>
            <a:ext cx="9144000" cy="357095"/>
          </a:xfrm>
          <a:prstGeom prst="rect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 flipH="1">
            <a:off x="0" y="668269"/>
            <a:ext cx="9144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 flipH="1">
            <a:off x="0" y="6491436"/>
            <a:ext cx="9144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23"/>
          <p:cNvGrpSpPr/>
          <p:nvPr/>
        </p:nvGrpSpPr>
        <p:grpSpPr>
          <a:xfrm>
            <a:off x="3667746" y="836712"/>
            <a:ext cx="1808508" cy="435025"/>
            <a:chOff x="3667746" y="836712"/>
            <a:chExt cx="1808508" cy="435025"/>
          </a:xfrm>
        </p:grpSpPr>
        <p:cxnSp>
          <p:nvCxnSpPr>
            <p:cNvPr id="43" name="직선 연결선 42"/>
            <p:cNvCxnSpPr/>
            <p:nvPr/>
          </p:nvCxnSpPr>
          <p:spPr>
            <a:xfrm>
              <a:off x="3754393" y="1144489"/>
              <a:ext cx="1635213" cy="0"/>
            </a:xfrm>
            <a:prstGeom prst="line">
              <a:avLst/>
            </a:prstGeom>
            <a:ln>
              <a:solidFill>
                <a:srgbClr val="31313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이등변 삼각형 48"/>
            <p:cNvSpPr/>
            <p:nvPr/>
          </p:nvSpPr>
          <p:spPr>
            <a:xfrm flipV="1">
              <a:off x="4508375" y="1144489"/>
              <a:ext cx="127248" cy="127248"/>
            </a:xfrm>
            <a:prstGeom prst="triangle">
              <a:avLst/>
            </a:prstGeom>
            <a:solidFill>
              <a:srgbClr val="31313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3667746" y="836712"/>
              <a:ext cx="180850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4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  <a:ea typeface="+mj-ea"/>
                </a:rPr>
                <a:t>데이터 정의 및 설명</a:t>
              </a:r>
              <a:endParaRPr lang="en-US" altLang="ko-KR" sz="1400" dirty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34" name="슬라이드 번호 개체 틀 3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655E36B0-F3F2-466F-8968-79D13CE48AA2}" type="slidenum">
              <a:rPr lang="en-US" altLang="ko-KR" smtClean="0"/>
              <a:pPr algn="r"/>
              <a:t>13</a:t>
            </a:fld>
            <a:endParaRPr lang="en-US" dirty="0"/>
          </a:p>
        </p:txBody>
      </p:sp>
      <p:graphicFrame>
        <p:nvGraphicFramePr>
          <p:cNvPr id="24" name="표 23"/>
          <p:cNvGraphicFramePr>
            <a:graphicFrameLocks noGrp="1"/>
          </p:cNvGraphicFramePr>
          <p:nvPr/>
        </p:nvGraphicFramePr>
        <p:xfrm>
          <a:off x="357158" y="1571612"/>
          <a:ext cx="8429684" cy="42779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2434"/>
                <a:gridCol w="1082230"/>
                <a:gridCol w="933994"/>
                <a:gridCol w="648072"/>
                <a:gridCol w="1820444"/>
                <a:gridCol w="1419916"/>
                <a:gridCol w="1982594"/>
              </a:tblGrid>
              <a:tr h="305565">
                <a:tc gridSpan="5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r>
                        <a:rPr lang="ko-KR" altLang="en-US" sz="1200" b="0" kern="1200" dirty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기본정보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r>
                        <a:rPr lang="ko-KR" altLang="en-US" sz="1200" b="0" kern="1200" dirty="0" err="1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법적사항</a:t>
                      </a:r>
                      <a:endParaRPr lang="ko-KR" altLang="en-US" sz="1200" b="0" kern="1200" dirty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05565">
                <a:tc gridSpan="2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r>
                        <a:rPr lang="ko-KR" altLang="en-US" sz="1200" kern="1200" dirty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개요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서울시 구 별 대기환경 데이터</a:t>
                      </a:r>
                      <a:endParaRPr lang="en-US" altLang="ko-KR" sz="120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개인정보 항목</a:t>
                      </a:r>
                      <a:endParaRPr lang="en-US" altLang="ko-KR" sz="120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개인정보 없음</a:t>
                      </a:r>
                      <a:endParaRPr lang="en-US" altLang="ko-KR" sz="120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05565">
                <a:tc gridSpan="2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r>
                        <a:rPr lang="ko-KR" altLang="en-US" sz="1200" kern="1200" dirty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데이터 보유기관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서울시 대기환경정보</a:t>
                      </a:r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(http://cleanair.seoul.go.kr</a:t>
                      </a:r>
                      <a:r>
                        <a:rPr lang="en-US" altLang="ko-KR" sz="1200" kern="1200" dirty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)</a:t>
                      </a:r>
                      <a:endParaRPr lang="en-US" altLang="ko-KR" sz="120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 err="1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비식별화</a:t>
                      </a: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 여부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해당사항 없음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05565">
                <a:tc gridSpan="2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파일명</a:t>
                      </a:r>
                      <a:endParaRPr lang="ko-KR" altLang="en-US" sz="1200" kern="1200" dirty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2016_eco.</a:t>
                      </a:r>
                      <a:r>
                        <a:rPr lang="en-US" altLang="ko-KR" sz="1200" kern="1200" baseline="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slx, </a:t>
                      </a:r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2017_eco.</a:t>
                      </a:r>
                      <a:r>
                        <a:rPr lang="en-US" altLang="ko-KR" sz="1200" kern="1200" baseline="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slx</a:t>
                      </a:r>
                      <a:endParaRPr lang="ko-KR" altLang="en-US" sz="120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05565">
                <a:tc gridSpan="7">
                  <a:txBody>
                    <a:bodyPr/>
                    <a:lstStyle/>
                    <a:p>
                      <a:pPr marL="0" algn="l" defTabSz="914400" rtl="0" eaLnBrk="1" latinLnBrk="1" hangingPunct="1">
                        <a:defRPr lang="ko-KR" altLang="en-US"/>
                      </a:pP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데이터 상세항목</a:t>
                      </a:r>
                      <a:endParaRPr lang="ko-KR" altLang="en-US" sz="1200" kern="1200" dirty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algn="l" defTabSz="914400" rtl="0" eaLnBrk="1" latinLnBrk="1" hangingPunct="1">
                        <a:defRPr lang="ko-KR" altLang="en-US"/>
                      </a:pPr>
                      <a:endParaRPr lang="ko-KR" altLang="en-US" sz="1200" kern="1200" dirty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05565"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defRPr lang="ko-KR" altLang="en-US"/>
                      </a:pP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번호</a:t>
                      </a:r>
                      <a:endParaRPr lang="ko-KR" altLang="en-US" sz="1200" kern="1200" dirty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l" defTabSz="914400" rtl="0" eaLnBrk="1" latinLnBrk="1" hangingPunct="1">
                        <a:defRPr lang="ko-KR" altLang="en-US"/>
                      </a:pP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열 이름</a:t>
                      </a:r>
                      <a:endParaRPr lang="ko-KR" altLang="en-US" sz="1200" kern="1200" dirty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l" defTabSz="914400" rtl="0" eaLnBrk="1" latinLnBrk="1" hangingPunct="1">
                        <a:defRPr lang="ko-KR" altLang="en-US"/>
                      </a:pPr>
                      <a:endParaRPr lang="ko-KR" altLang="en-US" sz="1200" kern="1200" dirty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defRPr lang="ko-KR" altLang="en-US"/>
                      </a:pP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유형</a:t>
                      </a:r>
                      <a:endParaRPr lang="ko-KR" altLang="en-US" sz="1200" kern="1200" dirty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algn="l" defTabSz="914400" rtl="0" eaLnBrk="1" latinLnBrk="1" hangingPunct="1">
                        <a:defRPr lang="ko-KR" altLang="en-US"/>
                      </a:pP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설명</a:t>
                      </a:r>
                      <a:endParaRPr lang="ko-KR" altLang="en-US" sz="1200" kern="1200" dirty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05565"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defRPr lang="ko-KR" altLang="en-US"/>
                      </a:pPr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1</a:t>
                      </a:r>
                      <a:endParaRPr lang="ko-KR" altLang="en-US" sz="1200" kern="1200" dirty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algn="l" defTabSz="914400" rtl="0" eaLnBrk="1" latinLnBrk="1" hangingPunct="1">
                        <a:defRPr lang="ko-KR" altLang="en-US"/>
                      </a:pP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날짜</a:t>
                      </a:r>
                      <a:endParaRPr lang="ko-KR" altLang="en-US" sz="1200" kern="1200" dirty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algn="l" defTabSz="914400" rtl="0" eaLnBrk="1" latinLnBrk="1" hangingPunct="1">
                        <a:defRPr lang="ko-KR" altLang="en-US"/>
                      </a:pPr>
                      <a:endParaRPr lang="ko-KR" altLang="en-US" sz="1200" kern="1200" dirty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defRPr lang="ko-KR" altLang="en-US"/>
                      </a:pP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범주형</a:t>
                      </a:r>
                      <a:endParaRPr lang="ko-KR" altLang="en-US" sz="1200" kern="1200" dirty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algn="l" defTabSz="914400" rtl="0" eaLnBrk="1" latinLnBrk="1" hangingPunct="1">
                        <a:defRPr lang="ko-KR" altLang="en-US"/>
                      </a:pP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측정 년</a:t>
                      </a:r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월</a:t>
                      </a:r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ex) 2016-01-01</a:t>
                      </a:r>
                      <a:r>
                        <a:rPr lang="en-US" altLang="ko-KR" sz="1200" kern="1200" baseline="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, …, 2017-12-31</a:t>
                      </a:r>
                      <a:endParaRPr lang="ko-KR" altLang="en-US" sz="120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05565"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defRPr lang="ko-KR" altLang="en-US"/>
                      </a:pPr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2</a:t>
                      </a:r>
                      <a:endParaRPr lang="ko-KR" altLang="en-US" sz="1200" kern="1200" dirty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algn="l" defTabSz="914400" rtl="0" eaLnBrk="1" latinLnBrk="1" hangingPunct="1">
                        <a:defRPr lang="ko-KR" altLang="en-US"/>
                      </a:pP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측정소명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algn="l" defTabSz="914400" rtl="0" eaLnBrk="1" latinLnBrk="1" hangingPunct="1">
                        <a:defRPr lang="ko-KR" altLang="en-US"/>
                      </a:pPr>
                      <a:endParaRPr lang="ko-KR" altLang="en-US" sz="1200" kern="1200" dirty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defRPr lang="ko-KR" altLang="en-US"/>
                      </a:pP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범주형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lang="ko-KR" altLang="en-US"/>
                      </a:pP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서울시 </a:t>
                      </a:r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25</a:t>
                      </a: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개 구</a:t>
                      </a:r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 ex) </a:t>
                      </a: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광진구</a:t>
                      </a:r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마포구</a:t>
                      </a:r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200" kern="1200" baseline="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…</a:t>
                      </a:r>
                      <a:endParaRPr lang="ko-KR" altLang="en-US" sz="120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05565"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defRPr lang="ko-KR" altLang="en-US"/>
                      </a:pPr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3</a:t>
                      </a:r>
                      <a:endParaRPr lang="ko-KR" altLang="en-US" sz="1200" kern="1200" dirty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algn="l" defTabSz="914400" rtl="0" eaLnBrk="1" latinLnBrk="1" hangingPunct="1">
                        <a:defRPr lang="ko-KR" altLang="en-US"/>
                      </a:pP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미세먼지</a:t>
                      </a:r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(PM-10(㎍/㎥)</a:t>
                      </a:r>
                      <a:endParaRPr lang="ko-KR" altLang="en-US" sz="120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algn="l" defTabSz="914400" rtl="0" eaLnBrk="1" latinLnBrk="1" hangingPunct="1">
                        <a:defRPr lang="ko-KR" altLang="en-US"/>
                      </a:pPr>
                      <a:endParaRPr lang="ko-KR" altLang="en-US" sz="1200" kern="1200" dirty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defRPr lang="ko-KR" altLang="en-US"/>
                      </a:pPr>
                      <a:r>
                        <a:rPr lang="ko-KR" altLang="en-US" sz="1200" kern="1200" dirty="0" err="1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연속형</a:t>
                      </a:r>
                      <a:endParaRPr lang="ko-KR" altLang="en-US" sz="120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algn="l" defTabSz="914400" rtl="0" eaLnBrk="1" latinLnBrk="1" hangingPunct="1">
                        <a:defRPr lang="ko-KR" altLang="en-US"/>
                      </a:pP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미세먼지</a:t>
                      </a:r>
                      <a:r>
                        <a:rPr lang="ko-KR" altLang="en-US" sz="1200" kern="1200" baseline="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 수치</a:t>
                      </a: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ex) 48, 58, 61, …</a:t>
                      </a:r>
                      <a:endParaRPr lang="ko-KR" altLang="en-US" sz="120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05565"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defRPr lang="ko-KR" altLang="en-US"/>
                      </a:pPr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4</a:t>
                      </a:r>
                      <a:endParaRPr lang="ko-KR" altLang="en-US" sz="1200" kern="1200" dirty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algn="l" defTabSz="914400" rtl="0" eaLnBrk="1" latinLnBrk="1" hangingPunct="1">
                        <a:defRPr lang="ko-KR" altLang="en-US"/>
                      </a:pPr>
                      <a:r>
                        <a:rPr lang="ko-KR" altLang="en-US" sz="1200" kern="120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초미세먼지</a:t>
                      </a:r>
                      <a:r>
                        <a:rPr lang="en-US" altLang="ko-KR" sz="1200" kern="120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(PM-25(㎍/㎥)</a:t>
                      </a:r>
                      <a:endParaRPr lang="ko-KR" altLang="en-US" sz="120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algn="l" defTabSz="914400" rtl="0" eaLnBrk="1" latinLnBrk="1" hangingPunct="1">
                        <a:defRPr lang="ko-KR" altLang="en-US"/>
                      </a:pPr>
                      <a:endParaRPr lang="ko-KR" altLang="en-US" sz="1200" kern="1200" dirty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defRPr lang="ko-KR" altLang="en-US"/>
                      </a:pPr>
                      <a:r>
                        <a:rPr lang="ko-KR" altLang="en-US" sz="1200" kern="1200" dirty="0" err="1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연속형</a:t>
                      </a:r>
                      <a:endParaRPr lang="ko-KR" altLang="en-US" sz="120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lang="ko-KR" altLang="en-US"/>
                      </a:pPr>
                      <a:r>
                        <a:rPr lang="ko-KR" altLang="en-US" sz="1200" kern="1200" dirty="0" err="1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초미세먼지</a:t>
                      </a:r>
                      <a:r>
                        <a:rPr lang="ko-KR" altLang="en-US" sz="1200" kern="1200" baseline="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 수치</a:t>
                      </a: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ex) 26, 40, 48, …</a:t>
                      </a:r>
                      <a:endParaRPr lang="ko-KR" altLang="en-US" sz="120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05565"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defRPr lang="ko-KR" altLang="en-US"/>
                      </a:pPr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5</a:t>
                      </a:r>
                      <a:endParaRPr lang="ko-KR" altLang="en-US" sz="1200" kern="1200" dirty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algn="l" defTabSz="914400" rtl="0" eaLnBrk="1" latinLnBrk="1" hangingPunct="1">
                        <a:defRPr lang="ko-KR" altLang="en-US"/>
                      </a:pP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오존</a:t>
                      </a:r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(O3(</a:t>
                      </a:r>
                      <a:r>
                        <a:rPr lang="en-US" altLang="ko-KR" sz="1200" kern="1200" dirty="0" err="1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ppm</a:t>
                      </a:r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))</a:t>
                      </a:r>
                      <a:endParaRPr lang="ko-KR" altLang="en-US" sz="120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defRPr lang="ko-KR" altLang="en-US"/>
                      </a:pPr>
                      <a:r>
                        <a:rPr lang="ko-KR" altLang="en-US" sz="1200" kern="1200" dirty="0" err="1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연속형</a:t>
                      </a:r>
                      <a:endParaRPr lang="ko-KR" altLang="en-US" sz="120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lang="ko-KR" altLang="en-US"/>
                      </a:pPr>
                      <a:r>
                        <a:rPr lang="ko-KR" altLang="en-US" sz="1200" kern="1200" baseline="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오존 수치</a:t>
                      </a: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ex)</a:t>
                      </a:r>
                      <a:r>
                        <a:rPr lang="en-US" altLang="ko-KR" sz="1200" kern="1200" baseline="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 0.024, 0.003, 0.002, …</a:t>
                      </a:r>
                      <a:endParaRPr lang="ko-KR" altLang="en-US" sz="120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05565"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defRPr lang="ko-KR" altLang="en-US"/>
                      </a:pPr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6</a:t>
                      </a:r>
                      <a:endParaRPr lang="ko-KR" altLang="en-US" sz="1200" kern="1200" dirty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algn="l" defTabSz="914400" rtl="0" eaLnBrk="1" latinLnBrk="1" hangingPunct="1">
                        <a:defRPr lang="ko-KR" altLang="en-US"/>
                      </a:pP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이산화질소</a:t>
                      </a:r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(NO2(</a:t>
                      </a:r>
                      <a:r>
                        <a:rPr lang="en-US" altLang="ko-KR" sz="1200" kern="1200" dirty="0" err="1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ppm</a:t>
                      </a:r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))</a:t>
                      </a:r>
                      <a:endParaRPr lang="ko-KR" altLang="en-US" sz="120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defRPr lang="ko-KR" altLang="en-US"/>
                      </a:pPr>
                      <a:r>
                        <a:rPr lang="ko-KR" altLang="en-US" sz="1200" kern="1200" dirty="0" err="1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연속형</a:t>
                      </a:r>
                      <a:endParaRPr lang="ko-KR" altLang="en-US" sz="120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algn="l" defTabSz="914400" rtl="0" eaLnBrk="1" latinLnBrk="1" hangingPunct="1">
                        <a:defRPr lang="ko-KR" altLang="en-US"/>
                      </a:pP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이산화질소 수치 </a:t>
                      </a:r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ex) 0.031, 0.051, 0.061, …</a:t>
                      </a:r>
                      <a:endParaRPr lang="ko-KR" altLang="en-US" sz="120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05565"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defRPr lang="ko-KR" altLang="en-US"/>
                      </a:pPr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7</a:t>
                      </a:r>
                      <a:endParaRPr lang="ko-KR" altLang="en-US" sz="1200" kern="1200" dirty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algn="l" defTabSz="914400" rtl="0" eaLnBrk="1" latinLnBrk="1" hangingPunct="1">
                        <a:defRPr lang="ko-KR" altLang="en-US"/>
                      </a:pP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일산화탄소</a:t>
                      </a:r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(CO(</a:t>
                      </a:r>
                      <a:r>
                        <a:rPr lang="en-US" altLang="ko-KR" sz="1200" kern="1200" dirty="0" err="1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ppm</a:t>
                      </a:r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))</a:t>
                      </a:r>
                      <a:endParaRPr lang="ko-KR" altLang="en-US" sz="120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defRPr lang="ko-KR" altLang="en-US"/>
                      </a:pPr>
                      <a:r>
                        <a:rPr lang="ko-KR" altLang="en-US" sz="1200" kern="1200" dirty="0" err="1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연속형</a:t>
                      </a:r>
                      <a:endParaRPr lang="ko-KR" altLang="en-US" sz="120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algn="l" defTabSz="914400" rtl="0" eaLnBrk="1" latinLnBrk="1" hangingPunct="1">
                        <a:defRPr lang="ko-KR" altLang="en-US"/>
                      </a:pP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일산화탄소 수치 </a:t>
                      </a:r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ex) 0.5, 1, 1.1, …</a:t>
                      </a:r>
                      <a:endParaRPr lang="ko-KR" altLang="en-US" sz="120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05565"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defRPr lang="ko-KR" altLang="en-US"/>
                      </a:pPr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8</a:t>
                      </a:r>
                      <a:endParaRPr lang="ko-KR" altLang="en-US" sz="1200" kern="1200" dirty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algn="l" defTabSz="914400" rtl="0" eaLnBrk="1" latinLnBrk="1" hangingPunct="1">
                        <a:defRPr lang="ko-KR" altLang="en-US"/>
                      </a:pP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아황산가스</a:t>
                      </a:r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(SO2(</a:t>
                      </a:r>
                      <a:r>
                        <a:rPr lang="en-US" altLang="ko-KR" sz="1200" kern="1200" dirty="0" err="1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ppm</a:t>
                      </a:r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))</a:t>
                      </a:r>
                      <a:endParaRPr lang="ko-KR" altLang="en-US" sz="120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defRPr lang="ko-KR" altLang="en-US"/>
                      </a:pPr>
                      <a:r>
                        <a:rPr lang="ko-KR" altLang="en-US" sz="1200" kern="1200" dirty="0" err="1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연속형</a:t>
                      </a:r>
                      <a:endParaRPr lang="ko-KR" altLang="en-US" sz="120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algn="l" defTabSz="914400" rtl="0" eaLnBrk="1" latinLnBrk="1" hangingPunct="1">
                        <a:defRPr lang="ko-KR" altLang="en-US"/>
                      </a:pP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아황산가스 수치 </a:t>
                      </a:r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ex) 0.005, 0.006, 0.007, …</a:t>
                      </a:r>
                      <a:endParaRPr lang="ko-KR" altLang="en-US" sz="120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3" name="그룹 26"/>
          <p:cNvGrpSpPr/>
          <p:nvPr/>
        </p:nvGrpSpPr>
        <p:grpSpPr>
          <a:xfrm>
            <a:off x="0" y="-2070"/>
            <a:ext cx="9144000" cy="675165"/>
            <a:chOff x="0" y="-2070"/>
            <a:chExt cx="9144000" cy="675165"/>
          </a:xfrm>
        </p:grpSpPr>
        <p:sp>
          <p:nvSpPr>
            <p:cNvPr id="28" name="직사각형 27"/>
            <p:cNvSpPr/>
            <p:nvPr/>
          </p:nvSpPr>
          <p:spPr>
            <a:xfrm>
              <a:off x="0" y="-2070"/>
              <a:ext cx="9144000" cy="622758"/>
            </a:xfrm>
            <a:prstGeom prst="rect">
              <a:avLst/>
            </a:prstGeom>
            <a:solidFill>
              <a:srgbClr val="3131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4" name="그룹 15"/>
            <p:cNvGrpSpPr/>
            <p:nvPr/>
          </p:nvGrpSpPr>
          <p:grpSpPr>
            <a:xfrm>
              <a:off x="329625" y="170809"/>
              <a:ext cx="8100027" cy="292388"/>
              <a:chOff x="1297980" y="170809"/>
              <a:chExt cx="6650181" cy="292388"/>
            </a:xfrm>
          </p:grpSpPr>
          <p:grpSp>
            <p:nvGrpSpPr>
              <p:cNvPr id="5" name="그룹 14"/>
              <p:cNvGrpSpPr/>
              <p:nvPr/>
            </p:nvGrpSpPr>
            <p:grpSpPr>
              <a:xfrm>
                <a:off x="1297980" y="170809"/>
                <a:ext cx="3541672" cy="292388"/>
                <a:chOff x="1297980" y="170809"/>
                <a:chExt cx="3541672" cy="292388"/>
              </a:xfrm>
            </p:grpSpPr>
            <p:sp>
              <p:nvSpPr>
                <p:cNvPr id="46" name="TextBox 45"/>
                <p:cNvSpPr txBox="1"/>
                <p:nvPr/>
              </p:nvSpPr>
              <p:spPr>
                <a:xfrm>
                  <a:off x="2034722" y="170809"/>
                  <a:ext cx="1221349" cy="29238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300" dirty="0" smtClean="0">
                      <a:ln>
                        <a:solidFill>
                          <a:srgbClr val="F3F3F3">
                            <a:alpha val="31000"/>
                          </a:srgbClr>
                        </a:solidFill>
                      </a:ln>
                      <a:solidFill>
                        <a:srgbClr val="F3F3F3"/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+mj-ea"/>
                      <a:ea typeface="+mj-ea"/>
                    </a:rPr>
                    <a:t>데이터 정의서</a:t>
                  </a:r>
                  <a:endParaRPr lang="ko-KR" altLang="en-US" sz="1300" dirty="0">
                    <a:ln>
                      <a:solidFill>
                        <a:srgbClr val="F3F3F3">
                          <a:alpha val="31000"/>
                        </a:srgbClr>
                      </a:solidFill>
                    </a:ln>
                    <a:solidFill>
                      <a:srgbClr val="F3F3F3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+mj-ea"/>
                    <a:ea typeface="+mj-ea"/>
                  </a:endParaRPr>
                </a:p>
              </p:txBody>
            </p:sp>
            <p:sp>
              <p:nvSpPr>
                <p:cNvPr id="47" name="TextBox 46"/>
                <p:cNvSpPr txBox="1"/>
                <p:nvPr/>
              </p:nvSpPr>
              <p:spPr>
                <a:xfrm>
                  <a:off x="3242033" y="170809"/>
                  <a:ext cx="1597619" cy="29238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300" dirty="0" smtClean="0">
                      <a:ln>
                        <a:solidFill>
                          <a:srgbClr val="F3F3F3">
                            <a:alpha val="31000"/>
                          </a:srgbClr>
                        </a:solidFill>
                      </a:ln>
                      <a:solidFill>
                        <a:srgbClr val="F3F3F3"/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+mj-ea"/>
                      <a:ea typeface="+mj-ea"/>
                    </a:rPr>
                    <a:t>데이터 검증 결과서</a:t>
                  </a:r>
                  <a:endParaRPr lang="ko-KR" altLang="en-US" sz="1300" dirty="0">
                    <a:ln>
                      <a:solidFill>
                        <a:srgbClr val="F3F3F3">
                          <a:alpha val="31000"/>
                        </a:srgbClr>
                      </a:solidFill>
                    </a:ln>
                    <a:solidFill>
                      <a:srgbClr val="F3F3F3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+mj-ea"/>
                    <a:ea typeface="+mj-ea"/>
                  </a:endParaRPr>
                </a:p>
              </p:txBody>
            </p:sp>
            <p:sp>
              <p:nvSpPr>
                <p:cNvPr id="48" name="TextBox 47"/>
                <p:cNvSpPr txBox="1"/>
                <p:nvPr/>
              </p:nvSpPr>
              <p:spPr>
                <a:xfrm>
                  <a:off x="1297980" y="170809"/>
                  <a:ext cx="726418" cy="29238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300" dirty="0" smtClean="0">
                      <a:ln>
                        <a:solidFill>
                          <a:srgbClr val="F3F3F3">
                            <a:alpha val="31000"/>
                          </a:srgbClr>
                        </a:solidFill>
                      </a:ln>
                      <a:solidFill>
                        <a:srgbClr val="F3F3F3"/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+mj-ea"/>
                      <a:ea typeface="+mj-ea"/>
                    </a:rPr>
                    <a:t>분석개요</a:t>
                  </a:r>
                  <a:endParaRPr lang="en-US" altLang="ko-KR" sz="1300" dirty="0" smtClean="0">
                    <a:ln>
                      <a:solidFill>
                        <a:srgbClr val="F3F3F3">
                          <a:alpha val="31000"/>
                        </a:srgbClr>
                      </a:solidFill>
                    </a:ln>
                    <a:solidFill>
                      <a:srgbClr val="F3F3F3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+mj-ea"/>
                    <a:ea typeface="+mj-ea"/>
                  </a:endParaRPr>
                </a:p>
              </p:txBody>
            </p:sp>
          </p:grpSp>
          <p:grpSp>
            <p:nvGrpSpPr>
              <p:cNvPr id="6" name="그룹 13"/>
              <p:cNvGrpSpPr/>
              <p:nvPr/>
            </p:nvGrpSpPr>
            <p:grpSpPr>
              <a:xfrm>
                <a:off x="4986271" y="170809"/>
                <a:ext cx="2961890" cy="292388"/>
                <a:chOff x="4986271" y="170809"/>
                <a:chExt cx="2961890" cy="292388"/>
              </a:xfrm>
            </p:grpSpPr>
            <p:sp>
              <p:nvSpPr>
                <p:cNvPr id="42" name="TextBox 41"/>
                <p:cNvSpPr txBox="1"/>
                <p:nvPr/>
              </p:nvSpPr>
              <p:spPr>
                <a:xfrm>
                  <a:off x="6071325" y="170809"/>
                  <a:ext cx="1343979" cy="29238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300" dirty="0" smtClean="0">
                      <a:ln>
                        <a:solidFill>
                          <a:srgbClr val="F3F3F3">
                            <a:alpha val="31000"/>
                          </a:srgbClr>
                        </a:solidFill>
                      </a:ln>
                      <a:solidFill>
                        <a:srgbClr val="F3F3F3"/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+mj-ea"/>
                      <a:ea typeface="+mj-ea"/>
                    </a:rPr>
                    <a:t>데이터 분석 보고서</a:t>
                  </a:r>
                  <a:endParaRPr lang="ko-KR" altLang="en-US" sz="1300" dirty="0">
                    <a:ln>
                      <a:solidFill>
                        <a:srgbClr val="F3F3F3">
                          <a:alpha val="31000"/>
                        </a:srgbClr>
                      </a:solidFill>
                    </a:ln>
                    <a:solidFill>
                      <a:srgbClr val="F3F3F3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+mj-ea"/>
                    <a:ea typeface="+mj-ea"/>
                  </a:endParaRPr>
                </a:p>
              </p:txBody>
            </p:sp>
            <p:sp>
              <p:nvSpPr>
                <p:cNvPr id="44" name="TextBox 43"/>
                <p:cNvSpPr txBox="1"/>
                <p:nvPr/>
              </p:nvSpPr>
              <p:spPr>
                <a:xfrm>
                  <a:off x="7522804" y="170809"/>
                  <a:ext cx="425357" cy="29238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300" dirty="0" smtClean="0">
                      <a:ln>
                        <a:solidFill>
                          <a:srgbClr val="F3F3F3">
                            <a:alpha val="31000"/>
                          </a:srgbClr>
                        </a:solidFill>
                      </a:ln>
                      <a:solidFill>
                        <a:srgbClr val="F3F3F3"/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+mj-ea"/>
                      <a:ea typeface="+mj-ea"/>
                    </a:rPr>
                    <a:t>결론</a:t>
                  </a:r>
                  <a:endParaRPr lang="ko-KR" altLang="en-US" sz="1300" dirty="0">
                    <a:ln>
                      <a:solidFill>
                        <a:srgbClr val="F3F3F3">
                          <a:alpha val="31000"/>
                        </a:srgbClr>
                      </a:solidFill>
                    </a:ln>
                    <a:solidFill>
                      <a:srgbClr val="F3F3F3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+mj-ea"/>
                    <a:ea typeface="+mj-ea"/>
                  </a:endParaRPr>
                </a:p>
              </p:txBody>
            </p:sp>
            <p:sp>
              <p:nvSpPr>
                <p:cNvPr id="45" name="TextBox 44"/>
                <p:cNvSpPr txBox="1"/>
                <p:nvPr/>
              </p:nvSpPr>
              <p:spPr>
                <a:xfrm>
                  <a:off x="4986271" y="170809"/>
                  <a:ext cx="884667" cy="29238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300" dirty="0" smtClean="0">
                      <a:ln>
                        <a:solidFill>
                          <a:srgbClr val="F3F3F3">
                            <a:alpha val="31000"/>
                          </a:srgbClr>
                        </a:solidFill>
                      </a:ln>
                      <a:solidFill>
                        <a:srgbClr val="F3F3F3"/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+mj-ea"/>
                      <a:ea typeface="+mj-ea"/>
                    </a:rPr>
                    <a:t>데이터 탐색</a:t>
                  </a:r>
                  <a:endParaRPr lang="ko-KR" altLang="en-US" sz="1300" dirty="0">
                    <a:ln>
                      <a:solidFill>
                        <a:srgbClr val="F3F3F3">
                          <a:alpha val="31000"/>
                        </a:srgbClr>
                      </a:solidFill>
                    </a:ln>
                    <a:solidFill>
                      <a:srgbClr val="F3F3F3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+mj-ea"/>
                    <a:ea typeface="+mj-ea"/>
                  </a:endParaRPr>
                </a:p>
              </p:txBody>
            </p:sp>
          </p:grpSp>
        </p:grpSp>
        <p:sp>
          <p:nvSpPr>
            <p:cNvPr id="31" name="이등변 삼각형 30"/>
            <p:cNvSpPr/>
            <p:nvPr/>
          </p:nvSpPr>
          <p:spPr>
            <a:xfrm>
              <a:off x="1855646" y="457071"/>
              <a:ext cx="216024" cy="216024"/>
            </a:xfrm>
            <a:prstGeom prst="triangle">
              <a:avLst/>
            </a:prstGeom>
            <a:solidFill>
              <a:srgbClr val="DD811C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xmlns="" val="208258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/>
          <p:cNvSpPr/>
          <p:nvPr/>
        </p:nvSpPr>
        <p:spPr>
          <a:xfrm flipV="1">
            <a:off x="0" y="6551967"/>
            <a:ext cx="9144000" cy="357095"/>
          </a:xfrm>
          <a:prstGeom prst="rect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 flipH="1">
            <a:off x="0" y="668269"/>
            <a:ext cx="9144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 flipH="1">
            <a:off x="0" y="6491436"/>
            <a:ext cx="9144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23"/>
          <p:cNvGrpSpPr/>
          <p:nvPr/>
        </p:nvGrpSpPr>
        <p:grpSpPr>
          <a:xfrm>
            <a:off x="3667746" y="836712"/>
            <a:ext cx="1808508" cy="435025"/>
            <a:chOff x="3667746" y="836712"/>
            <a:chExt cx="1808508" cy="435025"/>
          </a:xfrm>
        </p:grpSpPr>
        <p:cxnSp>
          <p:nvCxnSpPr>
            <p:cNvPr id="43" name="직선 연결선 42"/>
            <p:cNvCxnSpPr/>
            <p:nvPr/>
          </p:nvCxnSpPr>
          <p:spPr>
            <a:xfrm>
              <a:off x="3754393" y="1144489"/>
              <a:ext cx="1635213" cy="0"/>
            </a:xfrm>
            <a:prstGeom prst="line">
              <a:avLst/>
            </a:prstGeom>
            <a:ln>
              <a:solidFill>
                <a:srgbClr val="31313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이등변 삼각형 48"/>
            <p:cNvSpPr/>
            <p:nvPr/>
          </p:nvSpPr>
          <p:spPr>
            <a:xfrm flipV="1">
              <a:off x="4508375" y="1144489"/>
              <a:ext cx="127248" cy="127248"/>
            </a:xfrm>
            <a:prstGeom prst="triangle">
              <a:avLst/>
            </a:prstGeom>
            <a:solidFill>
              <a:srgbClr val="31313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3667746" y="836712"/>
              <a:ext cx="180850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4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  <a:ea typeface="+mj-ea"/>
                </a:rPr>
                <a:t>데이터 정의 및 설명</a:t>
              </a:r>
              <a:endParaRPr lang="en-US" altLang="ko-KR" sz="1400" dirty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34" name="슬라이드 번호 개체 틀 3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655E36B0-F3F2-466F-8968-79D13CE48AA2}" type="slidenum">
              <a:rPr lang="en-US" altLang="ko-KR" smtClean="0"/>
              <a:pPr algn="r"/>
              <a:t>14</a:t>
            </a:fld>
            <a:endParaRPr lang="en-US" dirty="0"/>
          </a:p>
        </p:txBody>
      </p:sp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831691727"/>
              </p:ext>
            </p:extLst>
          </p:nvPr>
        </p:nvGraphicFramePr>
        <p:xfrm>
          <a:off x="357158" y="1571612"/>
          <a:ext cx="8429684" cy="47351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2434"/>
                <a:gridCol w="1082230"/>
                <a:gridCol w="933994"/>
                <a:gridCol w="1152128"/>
                <a:gridCol w="1584176"/>
                <a:gridCol w="1152128"/>
                <a:gridCol w="1982594"/>
              </a:tblGrid>
              <a:tr h="305565">
                <a:tc gridSpan="5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r>
                        <a:rPr lang="ko-KR" altLang="en-US" sz="1200" b="0" kern="1200" dirty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기본정보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r>
                        <a:rPr lang="ko-KR" altLang="en-US" sz="1200" b="0" kern="1200" dirty="0" err="1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법적사항</a:t>
                      </a:r>
                      <a:endParaRPr lang="ko-KR" altLang="en-US" sz="1200" b="0" kern="1200" dirty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05565">
                <a:tc gridSpan="2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r>
                        <a:rPr lang="ko-KR" altLang="en-US" sz="1200" kern="1200" dirty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개요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서울시 구 별 날씨 데이터</a:t>
                      </a:r>
                      <a:endParaRPr lang="en-US" altLang="ko-KR" sz="120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개인정보 항목</a:t>
                      </a:r>
                      <a:endParaRPr lang="en-US" altLang="ko-KR" sz="120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개인정보 없음</a:t>
                      </a:r>
                      <a:endParaRPr lang="en-US" altLang="ko-KR" sz="120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05565">
                <a:tc gridSpan="2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r>
                        <a:rPr lang="ko-KR" altLang="en-US" sz="1200" kern="1200" dirty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데이터 보유기관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서울시 자동관측기상시스템</a:t>
                      </a:r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(http://aws.seoul.go.kr)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 err="1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비식별화</a:t>
                      </a: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 여부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해당사항 없음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05565">
                <a:tc gridSpan="2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파일명</a:t>
                      </a:r>
                      <a:endParaRPr lang="ko-KR" altLang="en-US" sz="1200" kern="1200" dirty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광진</a:t>
                      </a:r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(2016-01).</a:t>
                      </a:r>
                      <a:r>
                        <a:rPr lang="en-US" altLang="ko-KR" sz="1200" kern="1200" dirty="0" err="1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xls</a:t>
                      </a:r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, …, </a:t>
                      </a: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중구</a:t>
                      </a:r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(2017-12).</a:t>
                      </a:r>
                      <a:r>
                        <a:rPr lang="en-US" altLang="ko-KR" sz="1200" kern="1200" dirty="0" err="1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xls</a:t>
                      </a:r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 (</a:t>
                      </a: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서울시 </a:t>
                      </a:r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11</a:t>
                      </a: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개의 구 별</a:t>
                      </a:r>
                      <a:r>
                        <a:rPr lang="ko-KR" altLang="en-US" sz="1200" kern="1200" baseline="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 데이터 </a:t>
                      </a:r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2016-01-01 </a:t>
                      </a:r>
                      <a:r>
                        <a:rPr lang="en-US" altLang="ko-KR" sz="1200" kern="1200" baseline="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~ 2017-12-31)</a:t>
                      </a:r>
                      <a:endParaRPr lang="ko-KR" altLang="en-US" sz="120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05565">
                <a:tc gridSpan="7">
                  <a:txBody>
                    <a:bodyPr/>
                    <a:lstStyle/>
                    <a:p>
                      <a:pPr marL="0" algn="l" defTabSz="914400" rtl="0" eaLnBrk="1" latinLnBrk="1" hangingPunct="1">
                        <a:defRPr lang="ko-KR" altLang="en-US"/>
                      </a:pP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데이터 상세항목</a:t>
                      </a:r>
                      <a:endParaRPr lang="ko-KR" altLang="en-US" sz="1200" kern="1200" dirty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algn="l" defTabSz="914400" rtl="0" eaLnBrk="1" latinLnBrk="1" hangingPunct="1">
                        <a:defRPr lang="ko-KR" altLang="en-US"/>
                      </a:pPr>
                      <a:endParaRPr lang="ko-KR" altLang="en-US" sz="1200" kern="1200" dirty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05565"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defRPr lang="ko-KR" altLang="en-US"/>
                      </a:pP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번호</a:t>
                      </a:r>
                      <a:endParaRPr lang="ko-KR" altLang="en-US" sz="1200" kern="1200" dirty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l" defTabSz="914400" rtl="0" eaLnBrk="1" latinLnBrk="1" hangingPunct="1">
                        <a:defRPr lang="ko-KR" altLang="en-US"/>
                      </a:pP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열 이름</a:t>
                      </a:r>
                      <a:endParaRPr lang="ko-KR" altLang="en-US" sz="1200" kern="1200" dirty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l" defTabSz="914400" rtl="0" eaLnBrk="1" latinLnBrk="1" hangingPunct="1">
                        <a:defRPr lang="ko-KR" altLang="en-US"/>
                      </a:pPr>
                      <a:endParaRPr lang="ko-KR" altLang="en-US" sz="1200" kern="1200" dirty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defRPr lang="ko-KR" altLang="en-US"/>
                      </a:pP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유형</a:t>
                      </a:r>
                      <a:endParaRPr lang="ko-KR" altLang="en-US" sz="1200" kern="1200" dirty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algn="l" defTabSz="914400" rtl="0" eaLnBrk="1" latinLnBrk="1" hangingPunct="1">
                        <a:defRPr lang="ko-KR" altLang="en-US"/>
                      </a:pP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설명</a:t>
                      </a:r>
                      <a:endParaRPr lang="ko-KR" altLang="en-US" sz="1200" kern="1200" dirty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05565"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defRPr lang="ko-KR" altLang="en-US"/>
                      </a:pPr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1</a:t>
                      </a:r>
                      <a:endParaRPr lang="ko-KR" altLang="en-US" sz="1200" kern="1200" dirty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algn="l" defTabSz="914400" rtl="0" eaLnBrk="1" latinLnBrk="1" hangingPunct="1">
                        <a:defRPr lang="ko-KR" altLang="en-US"/>
                      </a:pP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날짜</a:t>
                      </a:r>
                      <a:endParaRPr lang="ko-KR" altLang="en-US" sz="1200" kern="1200" dirty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algn="l" defTabSz="914400" rtl="0" eaLnBrk="1" latinLnBrk="1" hangingPunct="1">
                        <a:defRPr lang="ko-KR" altLang="en-US"/>
                      </a:pPr>
                      <a:endParaRPr lang="ko-KR" altLang="en-US" sz="1200" kern="1200" dirty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defRPr lang="ko-KR" altLang="en-US"/>
                      </a:pP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범주형</a:t>
                      </a:r>
                      <a:endParaRPr lang="ko-KR" altLang="en-US" sz="1200" kern="1200" dirty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lang="ko-KR" altLang="en-US"/>
                      </a:pP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측정 년</a:t>
                      </a:r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월</a:t>
                      </a:r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ex) 2016-01-01</a:t>
                      </a:r>
                      <a:r>
                        <a:rPr lang="en-US" altLang="ko-KR" sz="1200" kern="1200" baseline="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, …, 2017-12-31</a:t>
                      </a:r>
                      <a:endParaRPr lang="ko-KR" altLang="en-US" sz="120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05565"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defRPr lang="ko-KR" altLang="en-US"/>
                      </a:pPr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2</a:t>
                      </a:r>
                      <a:endParaRPr lang="ko-KR" altLang="en-US" sz="1200" kern="1200" dirty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algn="l" defTabSz="914400" rtl="0" eaLnBrk="1" latinLnBrk="1" hangingPunct="1">
                        <a:defRPr lang="ko-KR" altLang="en-US"/>
                      </a:pP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평균</a:t>
                      </a:r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풍속</a:t>
                      </a:r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(m/s), </a:t>
                      </a: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풍향</a:t>
                      </a:r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(DEG))</a:t>
                      </a:r>
                      <a:endParaRPr lang="ko-KR" altLang="en-US" sz="120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algn="l" defTabSz="914400" rtl="0" eaLnBrk="1" latinLnBrk="1" hangingPunct="1">
                        <a:defRPr lang="ko-KR" altLang="en-US"/>
                      </a:pPr>
                      <a:endParaRPr lang="ko-KR" altLang="en-US" sz="1200" kern="1200" dirty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defRPr lang="ko-KR" altLang="en-US"/>
                      </a:pP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연속 </a:t>
                      </a:r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/ </a:t>
                      </a:r>
                      <a:r>
                        <a:rPr lang="ko-KR" altLang="en-US" sz="1200" kern="1200" dirty="0" err="1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이산형</a:t>
                      </a:r>
                      <a:endParaRPr lang="ko-KR" altLang="en-US" sz="120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lang="ko-KR" altLang="en-US"/>
                      </a:pP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일 별 평균 풍속</a:t>
                      </a:r>
                      <a:r>
                        <a:rPr lang="en-US" altLang="ko-KR" sz="1200" kern="1200" baseline="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200" kern="1200" baseline="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및 풍향 </a:t>
                      </a:r>
                      <a:r>
                        <a:rPr lang="en-US" altLang="ko-KR" sz="1200" kern="1200" baseline="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ex) 0.8, 1.1, 1.3, … /233, 226, 255, …</a:t>
                      </a:r>
                      <a:endParaRPr lang="ko-KR" altLang="en-US" sz="120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05565"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defRPr lang="ko-KR" altLang="en-US"/>
                      </a:pPr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3</a:t>
                      </a:r>
                      <a:endParaRPr lang="ko-KR" altLang="en-US" sz="1200" kern="1200" dirty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algn="l" defTabSz="914400" rtl="0" eaLnBrk="1" latinLnBrk="1" hangingPunct="1">
                        <a:defRPr lang="ko-KR" altLang="en-US"/>
                      </a:pP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최대</a:t>
                      </a:r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풍속</a:t>
                      </a:r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(m/s), </a:t>
                      </a: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풍향</a:t>
                      </a:r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(DEG))</a:t>
                      </a:r>
                      <a:endParaRPr lang="ko-KR" altLang="en-US" sz="120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algn="l" defTabSz="914400" rtl="0" eaLnBrk="1" latinLnBrk="1" hangingPunct="1">
                        <a:defRPr lang="ko-KR" altLang="en-US"/>
                      </a:pPr>
                      <a:endParaRPr lang="ko-KR" altLang="en-US" sz="1200" kern="1200" dirty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defRPr lang="ko-KR" altLang="en-US"/>
                      </a:pP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연속 </a:t>
                      </a:r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/ </a:t>
                      </a:r>
                      <a:r>
                        <a:rPr lang="ko-KR" altLang="en-US" sz="1200" kern="1200" dirty="0" err="1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이산형</a:t>
                      </a:r>
                      <a:endParaRPr lang="ko-KR" altLang="en-US" sz="120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algn="l" defTabSz="914400" rtl="0" eaLnBrk="1" latinLnBrk="1" hangingPunct="1">
                        <a:defRPr lang="ko-KR" altLang="en-US"/>
                      </a:pP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일 별 최대 풍속 및 풍향 </a:t>
                      </a:r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ex) 2.7, 2.9, 5, … /254, 251, 290, …</a:t>
                      </a:r>
                      <a:endParaRPr lang="ko-KR" altLang="en-US" sz="120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05565"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defRPr lang="ko-KR" altLang="en-US"/>
                      </a:pPr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4</a:t>
                      </a:r>
                      <a:endParaRPr lang="ko-KR" altLang="en-US" sz="1200" kern="1200" dirty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algn="l" defTabSz="914400" rtl="0" eaLnBrk="1" latinLnBrk="1" hangingPunct="1">
                        <a:defRPr lang="ko-KR" altLang="en-US"/>
                      </a:pP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순간최고</a:t>
                      </a:r>
                      <a:endParaRPr lang="en-US" altLang="ko-KR" sz="120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>
                        <a:defRPr lang="ko-KR" altLang="en-US"/>
                      </a:pPr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풍속</a:t>
                      </a:r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(m/s), </a:t>
                      </a: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풍향</a:t>
                      </a:r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(DEG))</a:t>
                      </a:r>
                      <a:endParaRPr lang="ko-KR" altLang="en-US" sz="120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algn="l" defTabSz="914400" rtl="0" eaLnBrk="1" latinLnBrk="1" hangingPunct="1">
                        <a:defRPr lang="ko-KR" altLang="en-US"/>
                      </a:pPr>
                      <a:endParaRPr lang="ko-KR" altLang="en-US" sz="1200" kern="1200" dirty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defRPr lang="ko-KR" altLang="en-US"/>
                      </a:pP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연속 </a:t>
                      </a:r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/ </a:t>
                      </a:r>
                      <a:r>
                        <a:rPr lang="ko-KR" altLang="en-US" sz="1200" kern="1200" dirty="0" err="1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이산형</a:t>
                      </a:r>
                      <a:endParaRPr lang="ko-KR" altLang="en-US" sz="120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lang="ko-KR" altLang="en-US"/>
                      </a:pP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일 별 순간최고 풍속 및 풍향 </a:t>
                      </a:r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ex) 3,</a:t>
                      </a:r>
                      <a:r>
                        <a:rPr lang="en-US" altLang="ko-KR" sz="1200" kern="1200" baseline="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 3.3, 5.7, … /258, 235, 306, …</a:t>
                      </a:r>
                      <a:endParaRPr lang="ko-KR" altLang="en-US" sz="120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05565"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defRPr lang="ko-KR" altLang="en-US"/>
                      </a:pPr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5</a:t>
                      </a:r>
                      <a:endParaRPr lang="ko-KR" altLang="en-US" sz="1200" kern="1200" dirty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algn="l" defTabSz="914400" rtl="0" eaLnBrk="1" latinLnBrk="1" hangingPunct="1">
                        <a:defRPr lang="ko-KR" altLang="en-US"/>
                      </a:pP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기온</a:t>
                      </a:r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(℃)(</a:t>
                      </a: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평균</a:t>
                      </a:r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최저</a:t>
                      </a:r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최고</a:t>
                      </a:r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  <a:endParaRPr lang="ko-KR" altLang="en-US" sz="120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defRPr lang="ko-KR" altLang="en-US"/>
                      </a:pPr>
                      <a:r>
                        <a:rPr lang="ko-KR" altLang="en-US" sz="1200" kern="1200" dirty="0" err="1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연속형</a:t>
                      </a:r>
                      <a:endParaRPr lang="ko-KR" altLang="en-US" sz="120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lang="ko-KR" altLang="en-US"/>
                      </a:pP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일 별 평균</a:t>
                      </a:r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최저</a:t>
                      </a:r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최고 기온 </a:t>
                      </a:r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ex)</a:t>
                      </a:r>
                      <a:r>
                        <a:rPr lang="en-US" altLang="ko-KR" sz="1200" kern="1200" baseline="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 1.5, 5.6, … /-2.6, 2.4, … /4, 9.2, …</a:t>
                      </a:r>
                      <a:endParaRPr lang="ko-KR" altLang="en-US" sz="120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05565"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defRPr lang="ko-KR" altLang="en-US"/>
                      </a:pPr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6</a:t>
                      </a:r>
                      <a:endParaRPr lang="ko-KR" altLang="en-US" sz="1200" kern="1200" dirty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algn="l" defTabSz="914400" rtl="0" eaLnBrk="1" latinLnBrk="1" hangingPunct="1">
                        <a:defRPr lang="ko-KR" altLang="en-US"/>
                      </a:pPr>
                      <a:r>
                        <a:rPr lang="ko-KR" altLang="en-US" sz="1200" kern="1200" dirty="0" err="1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일강수</a:t>
                      </a:r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(mm)</a:t>
                      </a:r>
                      <a:endParaRPr lang="ko-KR" altLang="en-US" sz="120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defRPr lang="ko-KR" altLang="en-US"/>
                      </a:pPr>
                      <a:r>
                        <a:rPr lang="ko-KR" altLang="en-US" sz="1200" kern="1200" dirty="0" err="1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연속형</a:t>
                      </a:r>
                      <a:endParaRPr lang="ko-KR" altLang="en-US" sz="120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algn="l" defTabSz="914400" rtl="0" eaLnBrk="1" latinLnBrk="1" hangingPunct="1">
                        <a:defRPr lang="ko-KR" altLang="en-US"/>
                      </a:pP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일 별 강수량 </a:t>
                      </a:r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ex) 0, 0.5, …</a:t>
                      </a:r>
                      <a:endParaRPr lang="ko-KR" altLang="en-US" sz="120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05565"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defRPr lang="ko-KR" altLang="en-US"/>
                      </a:pPr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7</a:t>
                      </a:r>
                      <a:endParaRPr lang="ko-KR" altLang="en-US" sz="1200" kern="1200" dirty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algn="l" defTabSz="914400" rtl="0" eaLnBrk="1" latinLnBrk="1" hangingPunct="1">
                        <a:defRPr lang="ko-KR" altLang="en-US"/>
                      </a:pP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습도</a:t>
                      </a:r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(%)(</a:t>
                      </a: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평균</a:t>
                      </a:r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최저</a:t>
                      </a:r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최고</a:t>
                      </a:r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  <a:endParaRPr lang="ko-KR" altLang="en-US" sz="120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defRPr lang="ko-KR" altLang="en-US"/>
                      </a:pPr>
                      <a:r>
                        <a:rPr lang="ko-KR" altLang="en-US" sz="1200" kern="1200" dirty="0" err="1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연속형</a:t>
                      </a:r>
                      <a:endParaRPr lang="ko-KR" altLang="en-US" sz="120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algn="l" defTabSz="914400" rtl="0" eaLnBrk="1" latinLnBrk="1" hangingPunct="1">
                        <a:defRPr lang="ko-KR" altLang="en-US"/>
                      </a:pP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일 별 습도 </a:t>
                      </a:r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ex) </a:t>
                      </a: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대부분 </a:t>
                      </a:r>
                      <a:r>
                        <a:rPr lang="ko-KR" altLang="en-US" sz="1200" kern="1200" dirty="0" err="1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결측값</a:t>
                      </a:r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자동관측시스템으로 측정불가 판단</a:t>
                      </a:r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  <a:endParaRPr lang="ko-KR" altLang="en-US" sz="120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05565"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defRPr lang="ko-KR" altLang="en-US"/>
                      </a:pPr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8</a:t>
                      </a:r>
                      <a:endParaRPr lang="ko-KR" altLang="en-US" sz="1200" kern="1200" dirty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algn="l" defTabSz="914400" rtl="0" eaLnBrk="1" latinLnBrk="1" hangingPunct="1">
                        <a:defRPr lang="ko-KR" altLang="en-US"/>
                      </a:pP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일사</a:t>
                      </a:r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(MJ/㎡)</a:t>
                      </a:r>
                      <a:endParaRPr lang="ko-KR" altLang="en-US" sz="120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defRPr lang="ko-KR" altLang="en-US"/>
                      </a:pPr>
                      <a:r>
                        <a:rPr lang="ko-KR" altLang="en-US" sz="1200" kern="1200" dirty="0" err="1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연속형</a:t>
                      </a:r>
                      <a:endParaRPr lang="ko-KR" altLang="en-US" sz="120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lang="ko-KR" altLang="en-US"/>
                      </a:pP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일 별 일사량 </a:t>
                      </a:r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ex)</a:t>
                      </a:r>
                      <a:r>
                        <a:rPr lang="en-US" altLang="ko-KR" sz="1200" kern="1200" baseline="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 0 </a:t>
                      </a:r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자동관측시스템으로 측정불가 판단</a:t>
                      </a:r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  <a:endParaRPr lang="ko-KR" altLang="en-US" sz="120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05565"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defRPr lang="ko-KR" altLang="en-US"/>
                      </a:pPr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9</a:t>
                      </a:r>
                      <a:endParaRPr lang="ko-KR" altLang="en-US" sz="1200" kern="1200" dirty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algn="l" defTabSz="914400" rtl="0" eaLnBrk="1" latinLnBrk="1" hangingPunct="1">
                        <a:defRPr lang="ko-KR" altLang="en-US"/>
                      </a:pP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일조</a:t>
                      </a:r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(hour)</a:t>
                      </a:r>
                      <a:endParaRPr lang="ko-KR" altLang="en-US" sz="120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defRPr lang="ko-KR" altLang="en-US"/>
                      </a:pPr>
                      <a:r>
                        <a:rPr lang="ko-KR" altLang="en-US" sz="1200" kern="1200" dirty="0" err="1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이산형</a:t>
                      </a:r>
                      <a:endParaRPr lang="ko-KR" altLang="en-US" sz="120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lang="ko-KR" altLang="en-US"/>
                      </a:pP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일 별 일조시간 </a:t>
                      </a:r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ex) 0 (</a:t>
                      </a: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자동관측시스템으로 측정불가 판단</a:t>
                      </a:r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  <a:endParaRPr lang="ko-KR" altLang="en-US" sz="120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3" name="그룹 26"/>
          <p:cNvGrpSpPr/>
          <p:nvPr/>
        </p:nvGrpSpPr>
        <p:grpSpPr>
          <a:xfrm>
            <a:off x="0" y="-2070"/>
            <a:ext cx="9144000" cy="675165"/>
            <a:chOff x="0" y="-2070"/>
            <a:chExt cx="9144000" cy="675165"/>
          </a:xfrm>
        </p:grpSpPr>
        <p:sp>
          <p:nvSpPr>
            <p:cNvPr id="28" name="직사각형 27"/>
            <p:cNvSpPr/>
            <p:nvPr/>
          </p:nvSpPr>
          <p:spPr>
            <a:xfrm>
              <a:off x="0" y="-2070"/>
              <a:ext cx="9144000" cy="622758"/>
            </a:xfrm>
            <a:prstGeom prst="rect">
              <a:avLst/>
            </a:prstGeom>
            <a:solidFill>
              <a:srgbClr val="3131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4" name="그룹 15"/>
            <p:cNvGrpSpPr/>
            <p:nvPr/>
          </p:nvGrpSpPr>
          <p:grpSpPr>
            <a:xfrm>
              <a:off x="329625" y="170809"/>
              <a:ext cx="8100027" cy="292388"/>
              <a:chOff x="1297980" y="170809"/>
              <a:chExt cx="6650181" cy="292388"/>
            </a:xfrm>
          </p:grpSpPr>
          <p:grpSp>
            <p:nvGrpSpPr>
              <p:cNvPr id="5" name="그룹 14"/>
              <p:cNvGrpSpPr/>
              <p:nvPr/>
            </p:nvGrpSpPr>
            <p:grpSpPr>
              <a:xfrm>
                <a:off x="1297980" y="170809"/>
                <a:ext cx="3541672" cy="292388"/>
                <a:chOff x="1297980" y="170809"/>
                <a:chExt cx="3541672" cy="292388"/>
              </a:xfrm>
            </p:grpSpPr>
            <p:sp>
              <p:nvSpPr>
                <p:cNvPr id="46" name="TextBox 45"/>
                <p:cNvSpPr txBox="1"/>
                <p:nvPr/>
              </p:nvSpPr>
              <p:spPr>
                <a:xfrm>
                  <a:off x="2034722" y="170809"/>
                  <a:ext cx="1221349" cy="29238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300" dirty="0" smtClean="0">
                      <a:ln>
                        <a:solidFill>
                          <a:srgbClr val="F3F3F3">
                            <a:alpha val="31000"/>
                          </a:srgbClr>
                        </a:solidFill>
                      </a:ln>
                      <a:solidFill>
                        <a:srgbClr val="F3F3F3"/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+mj-ea"/>
                      <a:ea typeface="+mj-ea"/>
                    </a:rPr>
                    <a:t>데이터 정의서</a:t>
                  </a:r>
                  <a:endParaRPr lang="ko-KR" altLang="en-US" sz="1300" dirty="0">
                    <a:ln>
                      <a:solidFill>
                        <a:srgbClr val="F3F3F3">
                          <a:alpha val="31000"/>
                        </a:srgbClr>
                      </a:solidFill>
                    </a:ln>
                    <a:solidFill>
                      <a:srgbClr val="F3F3F3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+mj-ea"/>
                    <a:ea typeface="+mj-ea"/>
                  </a:endParaRPr>
                </a:p>
              </p:txBody>
            </p:sp>
            <p:sp>
              <p:nvSpPr>
                <p:cNvPr id="47" name="TextBox 46"/>
                <p:cNvSpPr txBox="1"/>
                <p:nvPr/>
              </p:nvSpPr>
              <p:spPr>
                <a:xfrm>
                  <a:off x="3242033" y="170809"/>
                  <a:ext cx="1597619" cy="29238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300" dirty="0" smtClean="0">
                      <a:ln>
                        <a:solidFill>
                          <a:srgbClr val="F3F3F3">
                            <a:alpha val="31000"/>
                          </a:srgbClr>
                        </a:solidFill>
                      </a:ln>
                      <a:solidFill>
                        <a:srgbClr val="F3F3F3"/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+mj-ea"/>
                      <a:ea typeface="+mj-ea"/>
                    </a:rPr>
                    <a:t>데이터 검증 결과서</a:t>
                  </a:r>
                  <a:endParaRPr lang="ko-KR" altLang="en-US" sz="1300" dirty="0">
                    <a:ln>
                      <a:solidFill>
                        <a:srgbClr val="F3F3F3">
                          <a:alpha val="31000"/>
                        </a:srgbClr>
                      </a:solidFill>
                    </a:ln>
                    <a:solidFill>
                      <a:srgbClr val="F3F3F3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+mj-ea"/>
                    <a:ea typeface="+mj-ea"/>
                  </a:endParaRPr>
                </a:p>
              </p:txBody>
            </p:sp>
            <p:sp>
              <p:nvSpPr>
                <p:cNvPr id="48" name="TextBox 47"/>
                <p:cNvSpPr txBox="1"/>
                <p:nvPr/>
              </p:nvSpPr>
              <p:spPr>
                <a:xfrm>
                  <a:off x="1297980" y="170809"/>
                  <a:ext cx="726418" cy="29238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300" dirty="0" smtClean="0">
                      <a:ln>
                        <a:solidFill>
                          <a:srgbClr val="F3F3F3">
                            <a:alpha val="31000"/>
                          </a:srgbClr>
                        </a:solidFill>
                      </a:ln>
                      <a:solidFill>
                        <a:srgbClr val="F3F3F3"/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+mj-ea"/>
                      <a:ea typeface="+mj-ea"/>
                    </a:rPr>
                    <a:t>분석개요</a:t>
                  </a:r>
                  <a:endParaRPr lang="en-US" altLang="ko-KR" sz="1300" dirty="0" smtClean="0">
                    <a:ln>
                      <a:solidFill>
                        <a:srgbClr val="F3F3F3">
                          <a:alpha val="31000"/>
                        </a:srgbClr>
                      </a:solidFill>
                    </a:ln>
                    <a:solidFill>
                      <a:srgbClr val="F3F3F3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+mj-ea"/>
                    <a:ea typeface="+mj-ea"/>
                  </a:endParaRPr>
                </a:p>
              </p:txBody>
            </p:sp>
          </p:grpSp>
          <p:grpSp>
            <p:nvGrpSpPr>
              <p:cNvPr id="6" name="그룹 13"/>
              <p:cNvGrpSpPr/>
              <p:nvPr/>
            </p:nvGrpSpPr>
            <p:grpSpPr>
              <a:xfrm>
                <a:off x="4986271" y="170809"/>
                <a:ext cx="2961890" cy="292388"/>
                <a:chOff x="4986271" y="170809"/>
                <a:chExt cx="2961890" cy="292388"/>
              </a:xfrm>
            </p:grpSpPr>
            <p:sp>
              <p:nvSpPr>
                <p:cNvPr id="42" name="TextBox 41"/>
                <p:cNvSpPr txBox="1"/>
                <p:nvPr/>
              </p:nvSpPr>
              <p:spPr>
                <a:xfrm>
                  <a:off x="6071325" y="170809"/>
                  <a:ext cx="1343979" cy="29238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300" dirty="0" smtClean="0">
                      <a:ln>
                        <a:solidFill>
                          <a:srgbClr val="F3F3F3">
                            <a:alpha val="31000"/>
                          </a:srgbClr>
                        </a:solidFill>
                      </a:ln>
                      <a:solidFill>
                        <a:srgbClr val="F3F3F3"/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+mj-ea"/>
                      <a:ea typeface="+mj-ea"/>
                    </a:rPr>
                    <a:t>데이터 분석 보고서</a:t>
                  </a:r>
                  <a:endParaRPr lang="ko-KR" altLang="en-US" sz="1300" dirty="0">
                    <a:ln>
                      <a:solidFill>
                        <a:srgbClr val="F3F3F3">
                          <a:alpha val="31000"/>
                        </a:srgbClr>
                      </a:solidFill>
                    </a:ln>
                    <a:solidFill>
                      <a:srgbClr val="F3F3F3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+mj-ea"/>
                    <a:ea typeface="+mj-ea"/>
                  </a:endParaRPr>
                </a:p>
              </p:txBody>
            </p:sp>
            <p:sp>
              <p:nvSpPr>
                <p:cNvPr id="44" name="TextBox 43"/>
                <p:cNvSpPr txBox="1"/>
                <p:nvPr/>
              </p:nvSpPr>
              <p:spPr>
                <a:xfrm>
                  <a:off x="7522804" y="170809"/>
                  <a:ext cx="425357" cy="29238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300" dirty="0" smtClean="0">
                      <a:ln>
                        <a:solidFill>
                          <a:srgbClr val="F3F3F3">
                            <a:alpha val="31000"/>
                          </a:srgbClr>
                        </a:solidFill>
                      </a:ln>
                      <a:solidFill>
                        <a:srgbClr val="F3F3F3"/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+mj-ea"/>
                      <a:ea typeface="+mj-ea"/>
                    </a:rPr>
                    <a:t>결론</a:t>
                  </a:r>
                  <a:endParaRPr lang="ko-KR" altLang="en-US" sz="1300" dirty="0">
                    <a:ln>
                      <a:solidFill>
                        <a:srgbClr val="F3F3F3">
                          <a:alpha val="31000"/>
                        </a:srgbClr>
                      </a:solidFill>
                    </a:ln>
                    <a:solidFill>
                      <a:srgbClr val="F3F3F3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+mj-ea"/>
                    <a:ea typeface="+mj-ea"/>
                  </a:endParaRPr>
                </a:p>
              </p:txBody>
            </p:sp>
            <p:sp>
              <p:nvSpPr>
                <p:cNvPr id="45" name="TextBox 44"/>
                <p:cNvSpPr txBox="1"/>
                <p:nvPr/>
              </p:nvSpPr>
              <p:spPr>
                <a:xfrm>
                  <a:off x="4986271" y="170809"/>
                  <a:ext cx="884667" cy="29238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300" dirty="0" smtClean="0">
                      <a:ln>
                        <a:solidFill>
                          <a:srgbClr val="F3F3F3">
                            <a:alpha val="31000"/>
                          </a:srgbClr>
                        </a:solidFill>
                      </a:ln>
                      <a:solidFill>
                        <a:srgbClr val="F3F3F3"/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+mj-ea"/>
                      <a:ea typeface="+mj-ea"/>
                    </a:rPr>
                    <a:t>데이터 탐색</a:t>
                  </a:r>
                  <a:endParaRPr lang="ko-KR" altLang="en-US" sz="1300" dirty="0">
                    <a:ln>
                      <a:solidFill>
                        <a:srgbClr val="F3F3F3">
                          <a:alpha val="31000"/>
                        </a:srgbClr>
                      </a:solidFill>
                    </a:ln>
                    <a:solidFill>
                      <a:srgbClr val="F3F3F3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+mj-ea"/>
                    <a:ea typeface="+mj-ea"/>
                  </a:endParaRPr>
                </a:p>
              </p:txBody>
            </p:sp>
          </p:grpSp>
        </p:grpSp>
        <p:sp>
          <p:nvSpPr>
            <p:cNvPr id="31" name="이등변 삼각형 30"/>
            <p:cNvSpPr/>
            <p:nvPr/>
          </p:nvSpPr>
          <p:spPr>
            <a:xfrm>
              <a:off x="1855646" y="457071"/>
              <a:ext cx="216024" cy="216024"/>
            </a:xfrm>
            <a:prstGeom prst="triangle">
              <a:avLst/>
            </a:prstGeom>
            <a:solidFill>
              <a:srgbClr val="DD811C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xmlns="" val="208258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/>
          <p:cNvSpPr/>
          <p:nvPr/>
        </p:nvSpPr>
        <p:spPr>
          <a:xfrm flipV="1">
            <a:off x="0" y="6551967"/>
            <a:ext cx="9144000" cy="357095"/>
          </a:xfrm>
          <a:prstGeom prst="rect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 flipH="1">
            <a:off x="0" y="668269"/>
            <a:ext cx="9144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 flipH="1">
            <a:off x="0" y="6491436"/>
            <a:ext cx="9144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23"/>
          <p:cNvGrpSpPr/>
          <p:nvPr/>
        </p:nvGrpSpPr>
        <p:grpSpPr>
          <a:xfrm>
            <a:off x="3667746" y="836712"/>
            <a:ext cx="1808508" cy="435025"/>
            <a:chOff x="3667746" y="836712"/>
            <a:chExt cx="1808508" cy="435025"/>
          </a:xfrm>
        </p:grpSpPr>
        <p:cxnSp>
          <p:nvCxnSpPr>
            <p:cNvPr id="43" name="직선 연결선 42"/>
            <p:cNvCxnSpPr/>
            <p:nvPr/>
          </p:nvCxnSpPr>
          <p:spPr>
            <a:xfrm>
              <a:off x="3754393" y="1144489"/>
              <a:ext cx="1635213" cy="0"/>
            </a:xfrm>
            <a:prstGeom prst="line">
              <a:avLst/>
            </a:prstGeom>
            <a:ln>
              <a:solidFill>
                <a:srgbClr val="31313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이등변 삼각형 48"/>
            <p:cNvSpPr/>
            <p:nvPr/>
          </p:nvSpPr>
          <p:spPr>
            <a:xfrm flipV="1">
              <a:off x="4508375" y="1144489"/>
              <a:ext cx="127248" cy="127248"/>
            </a:xfrm>
            <a:prstGeom prst="triangle">
              <a:avLst/>
            </a:prstGeom>
            <a:solidFill>
              <a:srgbClr val="31313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3667746" y="836712"/>
              <a:ext cx="180850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4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  <a:ea typeface="+mj-ea"/>
                </a:rPr>
                <a:t>데이터 정의 및 설명</a:t>
              </a:r>
              <a:endParaRPr lang="en-US" altLang="ko-KR" sz="1400" dirty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34" name="슬라이드 번호 개체 틀 3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655E36B0-F3F2-466F-8968-79D13CE48AA2}" type="slidenum">
              <a:rPr lang="en-US" altLang="ko-KR" smtClean="0"/>
              <a:pPr algn="r"/>
              <a:t>15</a:t>
            </a:fld>
            <a:endParaRPr lang="en-US" dirty="0"/>
          </a:p>
        </p:txBody>
      </p:sp>
      <p:graphicFrame>
        <p:nvGraphicFramePr>
          <p:cNvPr id="24" name="표 23"/>
          <p:cNvGraphicFramePr>
            <a:graphicFrameLocks noGrp="1"/>
          </p:cNvGraphicFramePr>
          <p:nvPr/>
        </p:nvGraphicFramePr>
        <p:xfrm>
          <a:off x="357158" y="1571612"/>
          <a:ext cx="8429684" cy="27500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2434"/>
                <a:gridCol w="1082230"/>
                <a:gridCol w="933994"/>
                <a:gridCol w="648072"/>
                <a:gridCol w="1820444"/>
                <a:gridCol w="1419916"/>
                <a:gridCol w="1982594"/>
              </a:tblGrid>
              <a:tr h="305565">
                <a:tc gridSpan="5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r>
                        <a:rPr lang="ko-KR" altLang="en-US" sz="1200" b="0" kern="1200" dirty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기본정보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r>
                        <a:rPr lang="ko-KR" altLang="en-US" sz="1200" b="0" kern="1200" dirty="0" err="1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법적사항</a:t>
                      </a:r>
                      <a:endParaRPr lang="ko-KR" altLang="en-US" sz="1200" b="0" kern="1200" dirty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05565">
                <a:tc gridSpan="2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r>
                        <a:rPr lang="ko-KR" altLang="en-US" sz="1200" kern="1200" dirty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개요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서울시 아파트 매매가격지수</a:t>
                      </a:r>
                      <a:r>
                        <a:rPr lang="en-US" altLang="ko-KR" sz="1200" kern="1200" baseline="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종합주택유형</a:t>
                      </a:r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)</a:t>
                      </a:r>
                      <a:endParaRPr lang="ko-KR" altLang="en-US" sz="120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개인정보 항목</a:t>
                      </a:r>
                      <a:endParaRPr lang="en-US" altLang="ko-KR" sz="120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개인정보 없음</a:t>
                      </a:r>
                      <a:endParaRPr lang="en-US" altLang="ko-KR" sz="120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05565">
                <a:tc gridSpan="2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r>
                        <a:rPr lang="ko-KR" altLang="en-US" sz="1200" kern="1200" dirty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데이터 보유기관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한국 감정원</a:t>
                      </a:r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(http://www.kab.co.kr)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 err="1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비식별화</a:t>
                      </a: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 여부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해당사항 없음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05565">
                <a:tc gridSpan="2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파일명</a:t>
                      </a:r>
                      <a:endParaRPr lang="ko-KR" altLang="en-US" sz="1200" kern="1200" dirty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월간</a:t>
                      </a:r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_</a:t>
                      </a: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매매가격지수</a:t>
                      </a:r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_</a:t>
                      </a: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아파트</a:t>
                      </a:r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.</a:t>
                      </a:r>
                      <a:r>
                        <a:rPr lang="en-US" altLang="ko-KR" sz="1200" kern="1200" dirty="0" err="1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xlsx</a:t>
                      </a:r>
                      <a:endParaRPr lang="ko-KR" altLang="en-US" sz="120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05565">
                <a:tc gridSpan="7">
                  <a:txBody>
                    <a:bodyPr/>
                    <a:lstStyle/>
                    <a:p>
                      <a:pPr marL="0" algn="l" defTabSz="914400" rtl="0" eaLnBrk="1" latinLnBrk="1" hangingPunct="1">
                        <a:defRPr lang="ko-KR" altLang="en-US"/>
                      </a:pP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데이터 상세항목</a:t>
                      </a:r>
                      <a:endParaRPr lang="ko-KR" altLang="en-US" sz="1200" kern="1200" dirty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algn="l" defTabSz="914400" rtl="0" eaLnBrk="1" latinLnBrk="1" hangingPunct="1">
                        <a:defRPr lang="ko-KR" altLang="en-US"/>
                      </a:pPr>
                      <a:endParaRPr lang="ko-KR" altLang="en-US" sz="1200" kern="1200" dirty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05565"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defRPr lang="ko-KR" altLang="en-US"/>
                      </a:pP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번호</a:t>
                      </a:r>
                      <a:endParaRPr lang="ko-KR" altLang="en-US" sz="1200" kern="1200" dirty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l" defTabSz="914400" rtl="0" eaLnBrk="1" latinLnBrk="1" hangingPunct="1">
                        <a:defRPr lang="ko-KR" altLang="en-US"/>
                      </a:pP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열 이름</a:t>
                      </a:r>
                      <a:endParaRPr lang="ko-KR" altLang="en-US" sz="1200" kern="1200" dirty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l" defTabSz="914400" rtl="0" eaLnBrk="1" latinLnBrk="1" hangingPunct="1">
                        <a:defRPr lang="ko-KR" altLang="en-US"/>
                      </a:pPr>
                      <a:endParaRPr lang="ko-KR" altLang="en-US" sz="1200" kern="1200" dirty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defRPr lang="ko-KR" altLang="en-US"/>
                      </a:pP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유형</a:t>
                      </a:r>
                      <a:endParaRPr lang="ko-KR" altLang="en-US" sz="1200" kern="1200" dirty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algn="l" defTabSz="914400" rtl="0" eaLnBrk="1" latinLnBrk="1" hangingPunct="1">
                        <a:defRPr lang="ko-KR" altLang="en-US"/>
                      </a:pP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설명</a:t>
                      </a:r>
                      <a:endParaRPr lang="ko-KR" altLang="en-US" sz="1200" kern="1200" dirty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05565"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defRPr lang="ko-KR" altLang="en-US"/>
                      </a:pPr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1</a:t>
                      </a:r>
                      <a:endParaRPr lang="ko-KR" altLang="en-US" sz="1200" kern="1200" dirty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algn="l" defTabSz="914400" rtl="0" eaLnBrk="1" latinLnBrk="1" hangingPunct="1">
                        <a:defRPr lang="ko-KR" altLang="en-US"/>
                      </a:pP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지역</a:t>
                      </a:r>
                      <a:endParaRPr lang="ko-KR" altLang="en-US" sz="1200" kern="1200" dirty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algn="l" defTabSz="914400" rtl="0" eaLnBrk="1" latinLnBrk="1" hangingPunct="1">
                        <a:defRPr lang="ko-KR" altLang="en-US"/>
                      </a:pPr>
                      <a:endParaRPr lang="ko-KR" altLang="en-US" sz="1200" kern="1200" dirty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defRPr lang="ko-KR" altLang="en-US"/>
                      </a:pP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범주형</a:t>
                      </a:r>
                      <a:endParaRPr lang="ko-KR" altLang="en-US" sz="1200" kern="1200" dirty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lang="ko-KR" altLang="en-US"/>
                      </a:pP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서울시 </a:t>
                      </a:r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25</a:t>
                      </a: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개 구</a:t>
                      </a:r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 ex) </a:t>
                      </a: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광진구</a:t>
                      </a:r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마포구</a:t>
                      </a:r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200" kern="1200" baseline="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…</a:t>
                      </a:r>
                      <a:endParaRPr lang="ko-KR" altLang="en-US" sz="120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05565"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defRPr lang="ko-KR" altLang="en-US"/>
                      </a:pPr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2</a:t>
                      </a:r>
                      <a:endParaRPr lang="ko-KR" altLang="en-US" sz="1200" kern="1200" dirty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algn="l" defTabSz="914400" rtl="0" eaLnBrk="1" latinLnBrk="1" hangingPunct="1">
                        <a:defRPr lang="ko-KR" altLang="en-US"/>
                      </a:pP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날짜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algn="l" defTabSz="914400" rtl="0" eaLnBrk="1" latinLnBrk="1" hangingPunct="1">
                        <a:defRPr lang="ko-KR" altLang="en-US"/>
                      </a:pPr>
                      <a:endParaRPr lang="ko-KR" altLang="en-US" sz="1200" kern="1200" dirty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defRPr lang="ko-KR" altLang="en-US"/>
                      </a:pP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범주형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lang="ko-KR" altLang="en-US"/>
                      </a:pP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측정 년</a:t>
                      </a:r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월</a:t>
                      </a:r>
                      <a:r>
                        <a:rPr lang="en-US" altLang="ko-KR" sz="1200" kern="1200" baseline="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ex) 2016-01</a:t>
                      </a:r>
                      <a:r>
                        <a:rPr lang="en-US" altLang="ko-KR" sz="1200" kern="1200" baseline="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, …, 2017-12</a:t>
                      </a:r>
                      <a:endParaRPr lang="ko-KR" altLang="en-US" sz="120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05565"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defRPr lang="ko-KR" altLang="en-US"/>
                      </a:pPr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3</a:t>
                      </a:r>
                      <a:endParaRPr lang="ko-KR" altLang="en-US" sz="1200" kern="1200" dirty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algn="l" defTabSz="914400" rtl="0" eaLnBrk="1" latinLnBrk="1" hangingPunct="1">
                        <a:defRPr lang="ko-KR" altLang="en-US"/>
                      </a:pP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매매가격지수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algn="l" defTabSz="914400" rtl="0" eaLnBrk="1" latinLnBrk="1" hangingPunct="1">
                        <a:defRPr lang="ko-KR" altLang="en-US"/>
                      </a:pPr>
                      <a:endParaRPr lang="ko-KR" altLang="en-US" sz="1200" kern="1200" dirty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defRPr lang="ko-KR" altLang="en-US"/>
                      </a:pPr>
                      <a:r>
                        <a:rPr lang="ko-KR" altLang="en-US" sz="1200" kern="1200" dirty="0" err="1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연속형</a:t>
                      </a:r>
                      <a:endParaRPr lang="ko-KR" altLang="en-US" sz="120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algn="l" defTabSz="914400" rtl="0" eaLnBrk="1" latinLnBrk="1" hangingPunct="1">
                        <a:defRPr lang="ko-KR" altLang="en-US"/>
                      </a:pP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아파트 매매가격지수 </a:t>
                      </a:r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ex) 94.5, 95.2,</a:t>
                      </a:r>
                      <a:r>
                        <a:rPr lang="en-US" altLang="ko-KR" sz="1200" kern="1200" baseline="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 93.8, …</a:t>
                      </a:r>
                      <a:endParaRPr lang="ko-KR" altLang="en-US" sz="120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3" name="그룹 26"/>
          <p:cNvGrpSpPr/>
          <p:nvPr/>
        </p:nvGrpSpPr>
        <p:grpSpPr>
          <a:xfrm>
            <a:off x="0" y="-2070"/>
            <a:ext cx="9144000" cy="675165"/>
            <a:chOff x="0" y="-2070"/>
            <a:chExt cx="9144000" cy="675165"/>
          </a:xfrm>
        </p:grpSpPr>
        <p:sp>
          <p:nvSpPr>
            <p:cNvPr id="28" name="직사각형 27"/>
            <p:cNvSpPr/>
            <p:nvPr/>
          </p:nvSpPr>
          <p:spPr>
            <a:xfrm>
              <a:off x="0" y="-2070"/>
              <a:ext cx="9144000" cy="622758"/>
            </a:xfrm>
            <a:prstGeom prst="rect">
              <a:avLst/>
            </a:prstGeom>
            <a:solidFill>
              <a:srgbClr val="3131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4" name="그룹 15"/>
            <p:cNvGrpSpPr/>
            <p:nvPr/>
          </p:nvGrpSpPr>
          <p:grpSpPr>
            <a:xfrm>
              <a:off x="329625" y="170809"/>
              <a:ext cx="8100027" cy="292388"/>
              <a:chOff x="1297980" y="170809"/>
              <a:chExt cx="6650181" cy="292388"/>
            </a:xfrm>
          </p:grpSpPr>
          <p:grpSp>
            <p:nvGrpSpPr>
              <p:cNvPr id="5" name="그룹 14"/>
              <p:cNvGrpSpPr/>
              <p:nvPr/>
            </p:nvGrpSpPr>
            <p:grpSpPr>
              <a:xfrm>
                <a:off x="1297980" y="170809"/>
                <a:ext cx="3541672" cy="292388"/>
                <a:chOff x="1297980" y="170809"/>
                <a:chExt cx="3541672" cy="292388"/>
              </a:xfrm>
            </p:grpSpPr>
            <p:sp>
              <p:nvSpPr>
                <p:cNvPr id="46" name="TextBox 45"/>
                <p:cNvSpPr txBox="1"/>
                <p:nvPr/>
              </p:nvSpPr>
              <p:spPr>
                <a:xfrm>
                  <a:off x="2034722" y="170809"/>
                  <a:ext cx="1221349" cy="29238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300" dirty="0" smtClean="0">
                      <a:ln>
                        <a:solidFill>
                          <a:srgbClr val="F3F3F3">
                            <a:alpha val="31000"/>
                          </a:srgbClr>
                        </a:solidFill>
                      </a:ln>
                      <a:solidFill>
                        <a:srgbClr val="F3F3F3"/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+mj-ea"/>
                      <a:ea typeface="+mj-ea"/>
                    </a:rPr>
                    <a:t>데이터 정의서</a:t>
                  </a:r>
                  <a:endParaRPr lang="ko-KR" altLang="en-US" sz="1300" dirty="0">
                    <a:ln>
                      <a:solidFill>
                        <a:srgbClr val="F3F3F3">
                          <a:alpha val="31000"/>
                        </a:srgbClr>
                      </a:solidFill>
                    </a:ln>
                    <a:solidFill>
                      <a:srgbClr val="F3F3F3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+mj-ea"/>
                    <a:ea typeface="+mj-ea"/>
                  </a:endParaRPr>
                </a:p>
              </p:txBody>
            </p:sp>
            <p:sp>
              <p:nvSpPr>
                <p:cNvPr id="47" name="TextBox 46"/>
                <p:cNvSpPr txBox="1"/>
                <p:nvPr/>
              </p:nvSpPr>
              <p:spPr>
                <a:xfrm>
                  <a:off x="3242033" y="170809"/>
                  <a:ext cx="1597619" cy="29238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300" dirty="0" smtClean="0">
                      <a:ln>
                        <a:solidFill>
                          <a:srgbClr val="F3F3F3">
                            <a:alpha val="31000"/>
                          </a:srgbClr>
                        </a:solidFill>
                      </a:ln>
                      <a:solidFill>
                        <a:srgbClr val="F3F3F3"/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+mj-ea"/>
                      <a:ea typeface="+mj-ea"/>
                    </a:rPr>
                    <a:t>데이터 검증 결과서</a:t>
                  </a:r>
                  <a:endParaRPr lang="ko-KR" altLang="en-US" sz="1300" dirty="0">
                    <a:ln>
                      <a:solidFill>
                        <a:srgbClr val="F3F3F3">
                          <a:alpha val="31000"/>
                        </a:srgbClr>
                      </a:solidFill>
                    </a:ln>
                    <a:solidFill>
                      <a:srgbClr val="F3F3F3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+mj-ea"/>
                    <a:ea typeface="+mj-ea"/>
                  </a:endParaRPr>
                </a:p>
              </p:txBody>
            </p:sp>
            <p:sp>
              <p:nvSpPr>
                <p:cNvPr id="48" name="TextBox 47"/>
                <p:cNvSpPr txBox="1"/>
                <p:nvPr/>
              </p:nvSpPr>
              <p:spPr>
                <a:xfrm>
                  <a:off x="1297980" y="170809"/>
                  <a:ext cx="726418" cy="29238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300" dirty="0" smtClean="0">
                      <a:ln>
                        <a:solidFill>
                          <a:srgbClr val="F3F3F3">
                            <a:alpha val="31000"/>
                          </a:srgbClr>
                        </a:solidFill>
                      </a:ln>
                      <a:solidFill>
                        <a:srgbClr val="F3F3F3"/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+mj-ea"/>
                      <a:ea typeface="+mj-ea"/>
                    </a:rPr>
                    <a:t>분석개요</a:t>
                  </a:r>
                  <a:endParaRPr lang="en-US" altLang="ko-KR" sz="1300" dirty="0" smtClean="0">
                    <a:ln>
                      <a:solidFill>
                        <a:srgbClr val="F3F3F3">
                          <a:alpha val="31000"/>
                        </a:srgbClr>
                      </a:solidFill>
                    </a:ln>
                    <a:solidFill>
                      <a:srgbClr val="F3F3F3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+mj-ea"/>
                    <a:ea typeface="+mj-ea"/>
                  </a:endParaRPr>
                </a:p>
              </p:txBody>
            </p:sp>
          </p:grpSp>
          <p:grpSp>
            <p:nvGrpSpPr>
              <p:cNvPr id="6" name="그룹 13"/>
              <p:cNvGrpSpPr/>
              <p:nvPr/>
            </p:nvGrpSpPr>
            <p:grpSpPr>
              <a:xfrm>
                <a:off x="4986271" y="170809"/>
                <a:ext cx="2961890" cy="292388"/>
                <a:chOff x="4986271" y="170809"/>
                <a:chExt cx="2961890" cy="292388"/>
              </a:xfrm>
            </p:grpSpPr>
            <p:sp>
              <p:nvSpPr>
                <p:cNvPr id="42" name="TextBox 41"/>
                <p:cNvSpPr txBox="1"/>
                <p:nvPr/>
              </p:nvSpPr>
              <p:spPr>
                <a:xfrm>
                  <a:off x="6071325" y="170809"/>
                  <a:ext cx="1343979" cy="29238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300" dirty="0" smtClean="0">
                      <a:ln>
                        <a:solidFill>
                          <a:srgbClr val="F3F3F3">
                            <a:alpha val="31000"/>
                          </a:srgbClr>
                        </a:solidFill>
                      </a:ln>
                      <a:solidFill>
                        <a:srgbClr val="F3F3F3"/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+mj-ea"/>
                      <a:ea typeface="+mj-ea"/>
                    </a:rPr>
                    <a:t>데이터 분석 보고서</a:t>
                  </a:r>
                  <a:endParaRPr lang="ko-KR" altLang="en-US" sz="1300" dirty="0">
                    <a:ln>
                      <a:solidFill>
                        <a:srgbClr val="F3F3F3">
                          <a:alpha val="31000"/>
                        </a:srgbClr>
                      </a:solidFill>
                    </a:ln>
                    <a:solidFill>
                      <a:srgbClr val="F3F3F3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+mj-ea"/>
                    <a:ea typeface="+mj-ea"/>
                  </a:endParaRPr>
                </a:p>
              </p:txBody>
            </p:sp>
            <p:sp>
              <p:nvSpPr>
                <p:cNvPr id="44" name="TextBox 43"/>
                <p:cNvSpPr txBox="1"/>
                <p:nvPr/>
              </p:nvSpPr>
              <p:spPr>
                <a:xfrm>
                  <a:off x="7522804" y="170809"/>
                  <a:ext cx="425357" cy="29238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300" dirty="0" smtClean="0">
                      <a:ln>
                        <a:solidFill>
                          <a:srgbClr val="F3F3F3">
                            <a:alpha val="31000"/>
                          </a:srgbClr>
                        </a:solidFill>
                      </a:ln>
                      <a:solidFill>
                        <a:srgbClr val="F3F3F3"/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+mj-ea"/>
                      <a:ea typeface="+mj-ea"/>
                    </a:rPr>
                    <a:t>결론</a:t>
                  </a:r>
                  <a:endParaRPr lang="ko-KR" altLang="en-US" sz="1300" dirty="0">
                    <a:ln>
                      <a:solidFill>
                        <a:srgbClr val="F3F3F3">
                          <a:alpha val="31000"/>
                        </a:srgbClr>
                      </a:solidFill>
                    </a:ln>
                    <a:solidFill>
                      <a:srgbClr val="F3F3F3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+mj-ea"/>
                    <a:ea typeface="+mj-ea"/>
                  </a:endParaRPr>
                </a:p>
              </p:txBody>
            </p:sp>
            <p:sp>
              <p:nvSpPr>
                <p:cNvPr id="45" name="TextBox 44"/>
                <p:cNvSpPr txBox="1"/>
                <p:nvPr/>
              </p:nvSpPr>
              <p:spPr>
                <a:xfrm>
                  <a:off x="4986271" y="170809"/>
                  <a:ext cx="884667" cy="29238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300" dirty="0" smtClean="0">
                      <a:ln>
                        <a:solidFill>
                          <a:srgbClr val="F3F3F3">
                            <a:alpha val="31000"/>
                          </a:srgbClr>
                        </a:solidFill>
                      </a:ln>
                      <a:solidFill>
                        <a:srgbClr val="F3F3F3"/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+mj-ea"/>
                      <a:ea typeface="+mj-ea"/>
                    </a:rPr>
                    <a:t>데이터 탐색</a:t>
                  </a:r>
                  <a:endParaRPr lang="ko-KR" altLang="en-US" sz="1300" dirty="0">
                    <a:ln>
                      <a:solidFill>
                        <a:srgbClr val="F3F3F3">
                          <a:alpha val="31000"/>
                        </a:srgbClr>
                      </a:solidFill>
                    </a:ln>
                    <a:solidFill>
                      <a:srgbClr val="F3F3F3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+mj-ea"/>
                    <a:ea typeface="+mj-ea"/>
                  </a:endParaRPr>
                </a:p>
              </p:txBody>
            </p:sp>
          </p:grpSp>
        </p:grpSp>
        <p:sp>
          <p:nvSpPr>
            <p:cNvPr id="31" name="이등변 삼각형 30"/>
            <p:cNvSpPr/>
            <p:nvPr/>
          </p:nvSpPr>
          <p:spPr>
            <a:xfrm>
              <a:off x="1855646" y="457071"/>
              <a:ext cx="216024" cy="216024"/>
            </a:xfrm>
            <a:prstGeom prst="triangle">
              <a:avLst/>
            </a:prstGeom>
            <a:solidFill>
              <a:srgbClr val="DD811C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xmlns="" val="208258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/>
          <p:cNvSpPr/>
          <p:nvPr/>
        </p:nvSpPr>
        <p:spPr>
          <a:xfrm flipV="1">
            <a:off x="0" y="6551967"/>
            <a:ext cx="9144000" cy="357095"/>
          </a:xfrm>
          <a:prstGeom prst="rect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 flipH="1">
            <a:off x="0" y="668269"/>
            <a:ext cx="9144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 flipH="1">
            <a:off x="0" y="6491436"/>
            <a:ext cx="9144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23"/>
          <p:cNvGrpSpPr/>
          <p:nvPr/>
        </p:nvGrpSpPr>
        <p:grpSpPr>
          <a:xfrm>
            <a:off x="3667746" y="836712"/>
            <a:ext cx="1808508" cy="435025"/>
            <a:chOff x="3667746" y="836712"/>
            <a:chExt cx="1808508" cy="435025"/>
          </a:xfrm>
        </p:grpSpPr>
        <p:cxnSp>
          <p:nvCxnSpPr>
            <p:cNvPr id="43" name="직선 연결선 42"/>
            <p:cNvCxnSpPr/>
            <p:nvPr/>
          </p:nvCxnSpPr>
          <p:spPr>
            <a:xfrm>
              <a:off x="3754393" y="1144489"/>
              <a:ext cx="1635213" cy="0"/>
            </a:xfrm>
            <a:prstGeom prst="line">
              <a:avLst/>
            </a:prstGeom>
            <a:ln>
              <a:solidFill>
                <a:srgbClr val="31313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이등변 삼각형 48"/>
            <p:cNvSpPr/>
            <p:nvPr/>
          </p:nvSpPr>
          <p:spPr>
            <a:xfrm flipV="1">
              <a:off x="4508375" y="1144489"/>
              <a:ext cx="127248" cy="127248"/>
            </a:xfrm>
            <a:prstGeom prst="triangle">
              <a:avLst/>
            </a:prstGeom>
            <a:solidFill>
              <a:srgbClr val="31313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3667746" y="836712"/>
              <a:ext cx="180850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4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  <a:ea typeface="+mj-ea"/>
                </a:rPr>
                <a:t>데이터 정의 및 설명</a:t>
              </a:r>
              <a:endParaRPr lang="en-US" altLang="ko-KR" sz="1400" dirty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34" name="슬라이드 번호 개체 틀 3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655E36B0-F3F2-466F-8968-79D13CE48AA2}" type="slidenum">
              <a:rPr lang="en-US" altLang="ko-KR" smtClean="0"/>
              <a:pPr algn="r"/>
              <a:t>16</a:t>
            </a:fld>
            <a:endParaRPr lang="en-US" dirty="0"/>
          </a:p>
        </p:txBody>
      </p:sp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4259857304"/>
              </p:ext>
            </p:extLst>
          </p:nvPr>
        </p:nvGraphicFramePr>
        <p:xfrm>
          <a:off x="357158" y="1571612"/>
          <a:ext cx="8429684" cy="47351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2434"/>
                <a:gridCol w="1082230"/>
                <a:gridCol w="933994"/>
                <a:gridCol w="648072"/>
                <a:gridCol w="1820444"/>
                <a:gridCol w="1419916"/>
                <a:gridCol w="1982594"/>
              </a:tblGrid>
              <a:tr h="305565">
                <a:tc gridSpan="5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r>
                        <a:rPr lang="ko-KR" altLang="en-US" sz="1200" b="0" kern="1200" dirty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기본정보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r>
                        <a:rPr lang="ko-KR" altLang="en-US" sz="1200" b="0" kern="1200" dirty="0" err="1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법적사항</a:t>
                      </a:r>
                      <a:endParaRPr lang="ko-KR" altLang="en-US" sz="1200" b="0" kern="1200" dirty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05565">
                <a:tc gridSpan="2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r>
                        <a:rPr lang="ko-KR" altLang="en-US" sz="1200" kern="1200" dirty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개요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서울시 읍</a:t>
                      </a:r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면</a:t>
                      </a:r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동 별 주민등록 인구 데이터</a:t>
                      </a:r>
                      <a:endParaRPr lang="en-US" altLang="ko-KR" sz="120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(10</a:t>
                      </a: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세 </a:t>
                      </a:r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~ 69</a:t>
                      </a: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세</a:t>
                      </a:r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개인정보 항목</a:t>
                      </a:r>
                      <a:endParaRPr lang="en-US" altLang="ko-KR" sz="120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개인정보 없음</a:t>
                      </a:r>
                      <a:endParaRPr lang="en-US" altLang="ko-KR" sz="120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05565">
                <a:tc gridSpan="2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r>
                        <a:rPr lang="ko-KR" altLang="en-US" sz="1200" kern="1200" dirty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데이터 보유기관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국가통계포털</a:t>
                      </a:r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(http://kosis.kr</a:t>
                      </a:r>
                      <a:r>
                        <a:rPr lang="en-US" altLang="ko-KR" sz="1200" kern="1200" dirty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)</a:t>
                      </a:r>
                      <a:endParaRPr lang="ko-KR" altLang="en-US" sz="120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 err="1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비식별화</a:t>
                      </a: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 여부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해당사항 없음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05565">
                <a:tc gridSpan="2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파일명</a:t>
                      </a:r>
                      <a:endParaRPr lang="ko-KR" altLang="en-US" sz="1200" kern="1200" dirty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서울특별시</a:t>
                      </a:r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_</a:t>
                      </a:r>
                      <a:r>
                        <a:rPr lang="ko-KR" altLang="en-US" sz="1200" kern="1200" dirty="0" err="1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읍면동별</a:t>
                      </a:r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__5</a:t>
                      </a: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세별</a:t>
                      </a:r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_</a:t>
                      </a: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주민등록인구</a:t>
                      </a:r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_20180404155345.csv</a:t>
                      </a:r>
                      <a:endParaRPr lang="ko-KR" altLang="en-US" sz="120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05565">
                <a:tc gridSpan="7">
                  <a:txBody>
                    <a:bodyPr/>
                    <a:lstStyle/>
                    <a:p>
                      <a:pPr marL="0" algn="l" defTabSz="914400" rtl="0" eaLnBrk="1" latinLnBrk="1" hangingPunct="1">
                        <a:defRPr lang="ko-KR" altLang="en-US"/>
                      </a:pP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데이터 상세항목</a:t>
                      </a:r>
                      <a:endParaRPr lang="ko-KR" altLang="en-US" sz="1200" kern="1200" dirty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algn="l" defTabSz="914400" rtl="0" eaLnBrk="1" latinLnBrk="1" hangingPunct="1">
                        <a:defRPr lang="ko-KR" altLang="en-US"/>
                      </a:pPr>
                      <a:endParaRPr lang="ko-KR" altLang="en-US" sz="1200" kern="1200" dirty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05565"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defRPr lang="ko-KR" altLang="en-US"/>
                      </a:pP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번호</a:t>
                      </a:r>
                      <a:endParaRPr lang="ko-KR" altLang="en-US" sz="1200" kern="1200" dirty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l" defTabSz="914400" rtl="0" eaLnBrk="1" latinLnBrk="1" hangingPunct="1">
                        <a:defRPr lang="ko-KR" altLang="en-US"/>
                      </a:pP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열 이름</a:t>
                      </a:r>
                      <a:endParaRPr lang="ko-KR" altLang="en-US" sz="1200" kern="1200" dirty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l" defTabSz="914400" rtl="0" eaLnBrk="1" latinLnBrk="1" hangingPunct="1">
                        <a:defRPr lang="ko-KR" altLang="en-US"/>
                      </a:pPr>
                      <a:endParaRPr lang="ko-KR" altLang="en-US" sz="1200" kern="1200" dirty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defRPr lang="ko-KR" altLang="en-US"/>
                      </a:pP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유형</a:t>
                      </a:r>
                      <a:endParaRPr lang="ko-KR" altLang="en-US" sz="1200" kern="1200" dirty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algn="l" defTabSz="914400" rtl="0" eaLnBrk="1" latinLnBrk="1" hangingPunct="1">
                        <a:defRPr lang="ko-KR" altLang="en-US"/>
                      </a:pP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설명</a:t>
                      </a:r>
                      <a:endParaRPr lang="ko-KR" altLang="en-US" sz="1200" kern="1200" dirty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05565"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defRPr lang="ko-KR" altLang="en-US"/>
                      </a:pPr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1</a:t>
                      </a:r>
                      <a:endParaRPr lang="ko-KR" altLang="en-US" sz="1200" kern="1200" dirty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algn="l" defTabSz="914400" rtl="0" eaLnBrk="1" latinLnBrk="1" hangingPunct="1">
                        <a:defRPr lang="ko-KR" altLang="en-US"/>
                      </a:pP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행정구역</a:t>
                      </a:r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kern="1200" dirty="0" err="1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동읍면</a:t>
                      </a:r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별</a:t>
                      </a:r>
                      <a:endParaRPr lang="ko-KR" altLang="en-US" sz="1200" kern="1200" dirty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algn="l" defTabSz="914400" rtl="0" eaLnBrk="1" latinLnBrk="1" hangingPunct="1">
                        <a:defRPr lang="ko-KR" altLang="en-US"/>
                      </a:pPr>
                      <a:endParaRPr lang="ko-KR" altLang="en-US" sz="1200" kern="1200" dirty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defRPr lang="ko-KR" altLang="en-US"/>
                      </a:pP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범주형</a:t>
                      </a:r>
                      <a:endParaRPr lang="ko-KR" altLang="en-US" sz="1200" kern="1200" dirty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lang="ko-KR" altLang="en-US"/>
                      </a:pP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서울시 </a:t>
                      </a:r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25</a:t>
                      </a: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개 구</a:t>
                      </a:r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 ex) </a:t>
                      </a: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광진구</a:t>
                      </a:r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마포구</a:t>
                      </a:r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,</a:t>
                      </a:r>
                      <a:r>
                        <a:rPr lang="en-US" altLang="ko-KR" sz="1200" kern="1200" baseline="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 …</a:t>
                      </a:r>
                      <a:endParaRPr lang="ko-KR" altLang="en-US" sz="120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05565"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defRPr lang="ko-KR" altLang="en-US"/>
                      </a:pPr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2</a:t>
                      </a:r>
                      <a:endParaRPr lang="ko-KR" altLang="en-US" sz="1200" kern="1200" dirty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algn="l" defTabSz="914400" rtl="0" eaLnBrk="1" latinLnBrk="1" hangingPunct="1">
                        <a:defRPr lang="ko-KR" altLang="en-US"/>
                      </a:pP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날짜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algn="l" defTabSz="914400" rtl="0" eaLnBrk="1" latinLnBrk="1" hangingPunct="1">
                        <a:defRPr lang="ko-KR" altLang="en-US"/>
                      </a:pPr>
                      <a:endParaRPr lang="ko-KR" altLang="en-US" sz="1200" kern="1200" dirty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defRPr lang="ko-KR" altLang="en-US"/>
                      </a:pP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범주형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lang="ko-KR" altLang="en-US"/>
                      </a:pP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측정 년</a:t>
                      </a:r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월</a:t>
                      </a:r>
                      <a:r>
                        <a:rPr lang="en-US" altLang="ko-KR" sz="1200" kern="1200" baseline="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ex) 2016-01</a:t>
                      </a:r>
                      <a:r>
                        <a:rPr lang="en-US" altLang="ko-KR" sz="1200" kern="1200" baseline="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, …, 2017-12</a:t>
                      </a:r>
                      <a:endParaRPr lang="ko-KR" altLang="en-US" sz="120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05565"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defRPr lang="ko-KR" altLang="en-US"/>
                      </a:pPr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3</a:t>
                      </a:r>
                      <a:endParaRPr lang="ko-KR" altLang="en-US" sz="1200" kern="1200" dirty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algn="l" defTabSz="914400" rtl="0" eaLnBrk="1" latinLnBrk="1" hangingPunct="1">
                        <a:defRPr lang="ko-KR" altLang="en-US"/>
                      </a:pPr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10 - 14</a:t>
                      </a: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algn="l" defTabSz="914400" rtl="0" eaLnBrk="1" latinLnBrk="1" hangingPunct="1">
                        <a:defRPr lang="ko-KR" altLang="en-US"/>
                      </a:pPr>
                      <a:endParaRPr lang="ko-KR" altLang="en-US" sz="1200" kern="1200" dirty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defRPr lang="ko-KR" altLang="en-US"/>
                      </a:pPr>
                      <a:r>
                        <a:rPr lang="ko-KR" altLang="en-US" sz="1200" kern="1200" dirty="0" err="1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연속형</a:t>
                      </a:r>
                      <a:endParaRPr lang="ko-KR" altLang="en-US" sz="120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algn="l" defTabSz="914400" rtl="0" eaLnBrk="1" latinLnBrk="1" hangingPunct="1">
                        <a:defRPr lang="ko-KR" altLang="en-US"/>
                      </a:pP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주민등록인구</a:t>
                      </a:r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(10</a:t>
                      </a: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세 </a:t>
                      </a:r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~ 14</a:t>
                      </a: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세</a:t>
                      </a:r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ex) 5874,</a:t>
                      </a:r>
                      <a:r>
                        <a:rPr lang="en-US" altLang="ko-KR" sz="1200" kern="1200" baseline="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 5833, 5779, …</a:t>
                      </a:r>
                      <a:endParaRPr lang="ko-KR" altLang="en-US" sz="120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05565"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defRPr lang="ko-KR" altLang="en-US"/>
                      </a:pPr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4</a:t>
                      </a:r>
                      <a:endParaRPr lang="ko-KR" altLang="en-US" sz="1200" kern="1200" dirty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algn="l" defTabSz="914400" rtl="0" eaLnBrk="1" latinLnBrk="1" hangingPunct="1">
                        <a:defRPr lang="ko-KR" altLang="en-US"/>
                      </a:pPr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15 - 19</a:t>
                      </a: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defRPr lang="ko-KR" altLang="en-US"/>
                      </a:pPr>
                      <a:r>
                        <a:rPr lang="ko-KR" altLang="en-US" sz="1200" kern="1200" dirty="0" err="1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연속형</a:t>
                      </a:r>
                      <a:endParaRPr lang="ko-KR" altLang="en-US" sz="120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lang="ko-KR" altLang="en-US"/>
                      </a:pP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주민등록인구</a:t>
                      </a:r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(15</a:t>
                      </a: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세 </a:t>
                      </a:r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~ 19</a:t>
                      </a: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세</a:t>
                      </a:r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ex) 8504, 8433, 8724,</a:t>
                      </a:r>
                      <a:r>
                        <a:rPr lang="en-US" altLang="ko-KR" sz="1200" kern="1200" baseline="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 …</a:t>
                      </a:r>
                      <a:endParaRPr lang="ko-KR" altLang="en-US" sz="120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05565"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defRPr lang="ko-KR" altLang="en-US"/>
                      </a:pPr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5</a:t>
                      </a:r>
                      <a:endParaRPr lang="ko-KR" altLang="en-US" sz="1200" kern="1200" dirty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algn="l" defTabSz="914400" rtl="0" eaLnBrk="1" latinLnBrk="1" hangingPunct="1">
                        <a:defRPr lang="ko-KR" altLang="en-US"/>
                      </a:pPr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20 – 24</a:t>
                      </a: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defRPr lang="ko-KR" altLang="en-US"/>
                      </a:pPr>
                      <a:r>
                        <a:rPr lang="ko-KR" altLang="en-US" sz="1200" kern="1200" dirty="0" err="1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연속형</a:t>
                      </a:r>
                      <a:endParaRPr lang="ko-KR" altLang="en-US" sz="120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lang="ko-KR" altLang="en-US"/>
                      </a:pP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주민등록인구</a:t>
                      </a:r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(20</a:t>
                      </a: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세 </a:t>
                      </a:r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~ 24</a:t>
                      </a: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세</a:t>
                      </a:r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ex) 11428, 11462, 11666, …</a:t>
                      </a:r>
                      <a:endParaRPr lang="ko-KR" altLang="en-US" sz="120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05565"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defRPr lang="ko-KR" altLang="en-US"/>
                      </a:pPr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6</a:t>
                      </a:r>
                      <a:endParaRPr lang="ko-KR" altLang="en-US" sz="1200" kern="1200" dirty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algn="l" defTabSz="914400" rtl="0" eaLnBrk="1" latinLnBrk="1" hangingPunct="1">
                        <a:defRPr lang="ko-KR" altLang="en-US"/>
                      </a:pPr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25 – 29</a:t>
                      </a: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defRPr lang="ko-KR" altLang="en-US"/>
                      </a:pPr>
                      <a:r>
                        <a:rPr lang="ko-KR" altLang="en-US" sz="1200" kern="1200" dirty="0" err="1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연속형</a:t>
                      </a:r>
                      <a:endParaRPr lang="ko-KR" altLang="en-US" sz="120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lang="ko-KR" altLang="en-US"/>
                      </a:pP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주민등록인구</a:t>
                      </a:r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(25</a:t>
                      </a: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세 </a:t>
                      </a:r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~ 29</a:t>
                      </a: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세</a:t>
                      </a:r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ex) 11877, 11894, 11932, …</a:t>
                      </a:r>
                      <a:endParaRPr lang="ko-KR" altLang="en-US" sz="120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05565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 lang="ko-KR" altLang="en-US"/>
                      </a:pPr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︙</a:t>
                      </a:r>
                      <a:endParaRPr lang="ko-KR" altLang="en-US" sz="1200" kern="1200" dirty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latinLnBrk="1" hangingPunct="1">
                        <a:defRPr lang="ko-KR" altLang="en-US"/>
                      </a:pPr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︙</a:t>
                      </a:r>
                      <a:endParaRPr lang="ko-KR" altLang="en-US" sz="120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 lang="ko-KR" altLang="en-US"/>
                      </a:pPr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︙</a:t>
                      </a:r>
                      <a:endParaRPr lang="ko-KR" altLang="en-US" sz="120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algn="ctr" defTabSz="914400" rtl="0" eaLnBrk="1" latinLnBrk="1" hangingPunct="1">
                        <a:defRPr lang="ko-KR" altLang="en-US"/>
                      </a:pPr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︙</a:t>
                      </a:r>
                      <a:endParaRPr lang="ko-KR" altLang="en-US" sz="120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05565"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defRPr lang="ko-KR" altLang="en-US"/>
                      </a:pPr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14</a:t>
                      </a:r>
                      <a:endParaRPr lang="ko-KR" altLang="en-US" sz="1200" kern="1200" dirty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algn="l" defTabSz="914400" rtl="0" eaLnBrk="1" latinLnBrk="1" hangingPunct="1">
                        <a:defRPr lang="ko-KR" altLang="en-US"/>
                      </a:pPr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65 – 69</a:t>
                      </a: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defRPr lang="ko-KR" altLang="en-US"/>
                      </a:pPr>
                      <a:r>
                        <a:rPr lang="ko-KR" altLang="en-US" sz="1200" kern="1200" dirty="0" err="1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연속형</a:t>
                      </a:r>
                      <a:endParaRPr lang="ko-KR" altLang="en-US" sz="120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lang="ko-KR" altLang="en-US"/>
                      </a:pP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주민등록인구</a:t>
                      </a:r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(65</a:t>
                      </a: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세 </a:t>
                      </a:r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~ 69</a:t>
                      </a: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세</a:t>
                      </a:r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ex) 7695, 7720, 7680, …</a:t>
                      </a:r>
                      <a:endParaRPr lang="ko-KR" altLang="en-US" sz="120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05565"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defRPr lang="ko-KR" altLang="en-US"/>
                      </a:pPr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15</a:t>
                      </a:r>
                      <a:endParaRPr lang="ko-KR" altLang="en-US" sz="1200" kern="1200" dirty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algn="l" defTabSz="914400" rtl="0" eaLnBrk="1" latinLnBrk="1" hangingPunct="1">
                        <a:defRPr lang="ko-KR" altLang="en-US"/>
                      </a:pPr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100+</a:t>
                      </a:r>
                      <a:endParaRPr lang="ko-KR" altLang="en-US" sz="120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defRPr lang="ko-KR" altLang="en-US"/>
                      </a:pPr>
                      <a:r>
                        <a:rPr lang="ko-KR" altLang="en-US" sz="1200" kern="1200" dirty="0" err="1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연속형</a:t>
                      </a:r>
                      <a:endParaRPr lang="ko-KR" altLang="en-US" sz="120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lang="ko-KR" altLang="en-US"/>
                      </a:pP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주민등록인구</a:t>
                      </a:r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(100</a:t>
                      </a: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세 이상</a:t>
                      </a:r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ex) 214, 215, 220, …</a:t>
                      </a:r>
                      <a:endParaRPr lang="ko-KR" altLang="en-US" sz="120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3" name="그룹 26"/>
          <p:cNvGrpSpPr/>
          <p:nvPr/>
        </p:nvGrpSpPr>
        <p:grpSpPr>
          <a:xfrm>
            <a:off x="0" y="-2070"/>
            <a:ext cx="9144000" cy="675165"/>
            <a:chOff x="0" y="-2070"/>
            <a:chExt cx="9144000" cy="675165"/>
          </a:xfrm>
        </p:grpSpPr>
        <p:sp>
          <p:nvSpPr>
            <p:cNvPr id="28" name="직사각형 27"/>
            <p:cNvSpPr/>
            <p:nvPr/>
          </p:nvSpPr>
          <p:spPr>
            <a:xfrm>
              <a:off x="0" y="-2070"/>
              <a:ext cx="9144000" cy="622758"/>
            </a:xfrm>
            <a:prstGeom prst="rect">
              <a:avLst/>
            </a:prstGeom>
            <a:solidFill>
              <a:srgbClr val="3131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4" name="그룹 15"/>
            <p:cNvGrpSpPr/>
            <p:nvPr/>
          </p:nvGrpSpPr>
          <p:grpSpPr>
            <a:xfrm>
              <a:off x="329625" y="170809"/>
              <a:ext cx="8100027" cy="292388"/>
              <a:chOff x="1297980" y="170809"/>
              <a:chExt cx="6650181" cy="292388"/>
            </a:xfrm>
          </p:grpSpPr>
          <p:grpSp>
            <p:nvGrpSpPr>
              <p:cNvPr id="5" name="그룹 14"/>
              <p:cNvGrpSpPr/>
              <p:nvPr/>
            </p:nvGrpSpPr>
            <p:grpSpPr>
              <a:xfrm>
                <a:off x="1297980" y="170809"/>
                <a:ext cx="3541672" cy="292388"/>
                <a:chOff x="1297980" y="170809"/>
                <a:chExt cx="3541672" cy="292388"/>
              </a:xfrm>
            </p:grpSpPr>
            <p:sp>
              <p:nvSpPr>
                <p:cNvPr id="46" name="TextBox 45"/>
                <p:cNvSpPr txBox="1"/>
                <p:nvPr/>
              </p:nvSpPr>
              <p:spPr>
                <a:xfrm>
                  <a:off x="2034722" y="170809"/>
                  <a:ext cx="1221349" cy="29238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300" dirty="0" smtClean="0">
                      <a:ln>
                        <a:solidFill>
                          <a:srgbClr val="F3F3F3">
                            <a:alpha val="31000"/>
                          </a:srgbClr>
                        </a:solidFill>
                      </a:ln>
                      <a:solidFill>
                        <a:srgbClr val="F3F3F3"/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+mj-ea"/>
                      <a:ea typeface="+mj-ea"/>
                    </a:rPr>
                    <a:t>데이터 정의서</a:t>
                  </a:r>
                  <a:endParaRPr lang="ko-KR" altLang="en-US" sz="1300" dirty="0">
                    <a:ln>
                      <a:solidFill>
                        <a:srgbClr val="F3F3F3">
                          <a:alpha val="31000"/>
                        </a:srgbClr>
                      </a:solidFill>
                    </a:ln>
                    <a:solidFill>
                      <a:srgbClr val="F3F3F3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+mj-ea"/>
                    <a:ea typeface="+mj-ea"/>
                  </a:endParaRPr>
                </a:p>
              </p:txBody>
            </p:sp>
            <p:sp>
              <p:nvSpPr>
                <p:cNvPr id="47" name="TextBox 46"/>
                <p:cNvSpPr txBox="1"/>
                <p:nvPr/>
              </p:nvSpPr>
              <p:spPr>
                <a:xfrm>
                  <a:off x="3242033" y="170809"/>
                  <a:ext cx="1597619" cy="29238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300" dirty="0" smtClean="0">
                      <a:ln>
                        <a:solidFill>
                          <a:srgbClr val="F3F3F3">
                            <a:alpha val="31000"/>
                          </a:srgbClr>
                        </a:solidFill>
                      </a:ln>
                      <a:solidFill>
                        <a:srgbClr val="F3F3F3"/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+mj-ea"/>
                      <a:ea typeface="+mj-ea"/>
                    </a:rPr>
                    <a:t>데이터 검증 결과서</a:t>
                  </a:r>
                  <a:endParaRPr lang="ko-KR" altLang="en-US" sz="1300" dirty="0">
                    <a:ln>
                      <a:solidFill>
                        <a:srgbClr val="F3F3F3">
                          <a:alpha val="31000"/>
                        </a:srgbClr>
                      </a:solidFill>
                    </a:ln>
                    <a:solidFill>
                      <a:srgbClr val="F3F3F3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+mj-ea"/>
                    <a:ea typeface="+mj-ea"/>
                  </a:endParaRPr>
                </a:p>
              </p:txBody>
            </p:sp>
            <p:sp>
              <p:nvSpPr>
                <p:cNvPr id="48" name="TextBox 47"/>
                <p:cNvSpPr txBox="1"/>
                <p:nvPr/>
              </p:nvSpPr>
              <p:spPr>
                <a:xfrm>
                  <a:off x="1297980" y="170809"/>
                  <a:ext cx="726418" cy="29238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300" dirty="0" smtClean="0">
                      <a:ln>
                        <a:solidFill>
                          <a:srgbClr val="F3F3F3">
                            <a:alpha val="31000"/>
                          </a:srgbClr>
                        </a:solidFill>
                      </a:ln>
                      <a:solidFill>
                        <a:srgbClr val="F3F3F3"/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+mj-ea"/>
                      <a:ea typeface="+mj-ea"/>
                    </a:rPr>
                    <a:t>분석개요</a:t>
                  </a:r>
                  <a:endParaRPr lang="en-US" altLang="ko-KR" sz="1300" dirty="0" smtClean="0">
                    <a:ln>
                      <a:solidFill>
                        <a:srgbClr val="F3F3F3">
                          <a:alpha val="31000"/>
                        </a:srgbClr>
                      </a:solidFill>
                    </a:ln>
                    <a:solidFill>
                      <a:srgbClr val="F3F3F3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+mj-ea"/>
                    <a:ea typeface="+mj-ea"/>
                  </a:endParaRPr>
                </a:p>
              </p:txBody>
            </p:sp>
          </p:grpSp>
          <p:grpSp>
            <p:nvGrpSpPr>
              <p:cNvPr id="6" name="그룹 13"/>
              <p:cNvGrpSpPr/>
              <p:nvPr/>
            </p:nvGrpSpPr>
            <p:grpSpPr>
              <a:xfrm>
                <a:off x="4986271" y="170809"/>
                <a:ext cx="2961890" cy="292388"/>
                <a:chOff x="4986271" y="170809"/>
                <a:chExt cx="2961890" cy="292388"/>
              </a:xfrm>
            </p:grpSpPr>
            <p:sp>
              <p:nvSpPr>
                <p:cNvPr id="42" name="TextBox 41"/>
                <p:cNvSpPr txBox="1"/>
                <p:nvPr/>
              </p:nvSpPr>
              <p:spPr>
                <a:xfrm>
                  <a:off x="6071325" y="170809"/>
                  <a:ext cx="1343979" cy="29238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300" dirty="0" smtClean="0">
                      <a:ln>
                        <a:solidFill>
                          <a:srgbClr val="F3F3F3">
                            <a:alpha val="31000"/>
                          </a:srgbClr>
                        </a:solidFill>
                      </a:ln>
                      <a:solidFill>
                        <a:srgbClr val="F3F3F3"/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+mj-ea"/>
                      <a:ea typeface="+mj-ea"/>
                    </a:rPr>
                    <a:t>데이터 분석 보고서</a:t>
                  </a:r>
                  <a:endParaRPr lang="ko-KR" altLang="en-US" sz="1300" dirty="0">
                    <a:ln>
                      <a:solidFill>
                        <a:srgbClr val="F3F3F3">
                          <a:alpha val="31000"/>
                        </a:srgbClr>
                      </a:solidFill>
                    </a:ln>
                    <a:solidFill>
                      <a:srgbClr val="F3F3F3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+mj-ea"/>
                    <a:ea typeface="+mj-ea"/>
                  </a:endParaRPr>
                </a:p>
              </p:txBody>
            </p:sp>
            <p:sp>
              <p:nvSpPr>
                <p:cNvPr id="44" name="TextBox 43"/>
                <p:cNvSpPr txBox="1"/>
                <p:nvPr/>
              </p:nvSpPr>
              <p:spPr>
                <a:xfrm>
                  <a:off x="7522804" y="170809"/>
                  <a:ext cx="425357" cy="29238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300" dirty="0" smtClean="0">
                      <a:ln>
                        <a:solidFill>
                          <a:srgbClr val="F3F3F3">
                            <a:alpha val="31000"/>
                          </a:srgbClr>
                        </a:solidFill>
                      </a:ln>
                      <a:solidFill>
                        <a:srgbClr val="F3F3F3"/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+mj-ea"/>
                      <a:ea typeface="+mj-ea"/>
                    </a:rPr>
                    <a:t>결론</a:t>
                  </a:r>
                  <a:endParaRPr lang="ko-KR" altLang="en-US" sz="1300" dirty="0">
                    <a:ln>
                      <a:solidFill>
                        <a:srgbClr val="F3F3F3">
                          <a:alpha val="31000"/>
                        </a:srgbClr>
                      </a:solidFill>
                    </a:ln>
                    <a:solidFill>
                      <a:srgbClr val="F3F3F3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+mj-ea"/>
                    <a:ea typeface="+mj-ea"/>
                  </a:endParaRPr>
                </a:p>
              </p:txBody>
            </p:sp>
            <p:sp>
              <p:nvSpPr>
                <p:cNvPr id="45" name="TextBox 44"/>
                <p:cNvSpPr txBox="1"/>
                <p:nvPr/>
              </p:nvSpPr>
              <p:spPr>
                <a:xfrm>
                  <a:off x="4986271" y="170809"/>
                  <a:ext cx="884667" cy="29238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300" dirty="0" smtClean="0">
                      <a:ln>
                        <a:solidFill>
                          <a:srgbClr val="F3F3F3">
                            <a:alpha val="31000"/>
                          </a:srgbClr>
                        </a:solidFill>
                      </a:ln>
                      <a:solidFill>
                        <a:srgbClr val="F3F3F3"/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+mj-ea"/>
                      <a:ea typeface="+mj-ea"/>
                    </a:rPr>
                    <a:t>데이터 탐색</a:t>
                  </a:r>
                  <a:endParaRPr lang="ko-KR" altLang="en-US" sz="1300" dirty="0">
                    <a:ln>
                      <a:solidFill>
                        <a:srgbClr val="F3F3F3">
                          <a:alpha val="31000"/>
                        </a:srgbClr>
                      </a:solidFill>
                    </a:ln>
                    <a:solidFill>
                      <a:srgbClr val="F3F3F3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+mj-ea"/>
                    <a:ea typeface="+mj-ea"/>
                  </a:endParaRPr>
                </a:p>
              </p:txBody>
            </p:sp>
          </p:grpSp>
        </p:grpSp>
        <p:sp>
          <p:nvSpPr>
            <p:cNvPr id="31" name="이등변 삼각형 30"/>
            <p:cNvSpPr/>
            <p:nvPr/>
          </p:nvSpPr>
          <p:spPr>
            <a:xfrm>
              <a:off x="1855646" y="457071"/>
              <a:ext cx="216024" cy="216024"/>
            </a:xfrm>
            <a:prstGeom prst="triangle">
              <a:avLst/>
            </a:prstGeom>
            <a:solidFill>
              <a:srgbClr val="DD811C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xmlns="" val="208258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467384" y="2957452"/>
            <a:ext cx="242509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  <a:ea typeface="+mj-ea"/>
              </a:rPr>
              <a:t>데이터 </a:t>
            </a:r>
            <a:r>
              <a:rPr lang="ko-KR" altLang="en-US" sz="20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  <a:ea typeface="+mj-ea"/>
              </a:rPr>
              <a:t>검증 결과서</a:t>
            </a:r>
            <a:endParaRPr lang="en-US" altLang="ko-KR" sz="2000" dirty="0" smtClean="0">
              <a:ln>
                <a:solidFill>
                  <a:srgbClr val="313131">
                    <a:alpha val="33000"/>
                  </a:srgbClr>
                </a:solidFill>
              </a:ln>
              <a:solidFill>
                <a:srgbClr val="313131"/>
              </a:solidFill>
              <a:latin typeface="+mj-ea"/>
              <a:ea typeface="+mj-ea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5068638" y="2530380"/>
            <a:ext cx="1200970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7200" dirty="0" smtClean="0">
                <a:ln>
                  <a:solidFill>
                    <a:srgbClr val="313131">
                      <a:alpha val="31000"/>
                    </a:srgbClr>
                  </a:solidFill>
                </a:ln>
                <a:solidFill>
                  <a:srgbClr val="313131"/>
                </a:solidFill>
                <a:latin typeface="+mn-ea"/>
              </a:rPr>
              <a:t>03</a:t>
            </a:r>
            <a:endParaRPr lang="ko-KR" altLang="en-US" sz="7200" dirty="0">
              <a:latin typeface="+mn-ea"/>
            </a:endParaRPr>
          </a:p>
        </p:txBody>
      </p:sp>
      <p:sp>
        <p:nvSpPr>
          <p:cNvPr id="14" name="자유형 13"/>
          <p:cNvSpPr/>
          <p:nvPr/>
        </p:nvSpPr>
        <p:spPr>
          <a:xfrm>
            <a:off x="4867275" y="3706897"/>
            <a:ext cx="4286250" cy="127000"/>
          </a:xfrm>
          <a:custGeom>
            <a:avLst/>
            <a:gdLst>
              <a:gd name="connsiteX0" fmla="*/ 76200 w 4286250"/>
              <a:gd name="connsiteY0" fmla="*/ 6350 h 127000"/>
              <a:gd name="connsiteX1" fmla="*/ 0 w 4286250"/>
              <a:gd name="connsiteY1" fmla="*/ 127000 h 127000"/>
              <a:gd name="connsiteX2" fmla="*/ 4286250 w 4286250"/>
              <a:gd name="connsiteY2" fmla="*/ 127000 h 127000"/>
              <a:gd name="connsiteX3" fmla="*/ 4286250 w 4286250"/>
              <a:gd name="connsiteY3" fmla="*/ 0 h 127000"/>
              <a:gd name="connsiteX4" fmla="*/ 76200 w 4286250"/>
              <a:gd name="connsiteY4" fmla="*/ 6350 h 12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86250" h="127000">
                <a:moveTo>
                  <a:pt x="76200" y="6350"/>
                </a:moveTo>
                <a:lnTo>
                  <a:pt x="0" y="127000"/>
                </a:lnTo>
                <a:lnTo>
                  <a:pt x="4286250" y="127000"/>
                </a:lnTo>
                <a:lnTo>
                  <a:pt x="4286250" y="0"/>
                </a:lnTo>
                <a:lnTo>
                  <a:pt x="76200" y="6350"/>
                </a:lnTo>
                <a:close/>
              </a:path>
            </a:pathLst>
          </a:custGeom>
          <a:solidFill>
            <a:srgbClr val="DD81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4932040" y="3533335"/>
            <a:ext cx="4211960" cy="197374"/>
          </a:xfrm>
          <a:prstGeom prst="rect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6551967"/>
            <a:ext cx="9144000" cy="357095"/>
          </a:xfrm>
          <a:prstGeom prst="rect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n>
                <a:solidFill>
                  <a:srgbClr val="F3F3F3">
                    <a:alpha val="31000"/>
                  </a:srgbClr>
                </a:solidFill>
              </a:ln>
              <a:solidFill>
                <a:srgbClr val="F3F3F3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 flipH="1">
            <a:off x="6801073" y="309309"/>
            <a:ext cx="2339752" cy="0"/>
          </a:xfrm>
          <a:prstGeom prst="line">
            <a:avLst/>
          </a:prstGeom>
          <a:ln>
            <a:solidFill>
              <a:srgbClr val="F3F3F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 flipH="1">
            <a:off x="0" y="668269"/>
            <a:ext cx="9144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 flipH="1">
            <a:off x="0" y="6491436"/>
            <a:ext cx="9144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슬라이드 번호 개체 틀 2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655E36B0-F3F2-466F-8968-79D13CE48AA2}" type="slidenum">
              <a:rPr lang="en-US" altLang="ko-KR" smtClean="0"/>
              <a:pPr algn="r"/>
              <a:t>17</a:t>
            </a:fld>
            <a:endParaRPr lang="en-US" dirty="0"/>
          </a:p>
        </p:txBody>
      </p:sp>
      <p:sp>
        <p:nvSpPr>
          <p:cNvPr id="16" name="직사각형 15"/>
          <p:cNvSpPr/>
          <p:nvPr/>
        </p:nvSpPr>
        <p:spPr>
          <a:xfrm>
            <a:off x="4932040" y="4058488"/>
            <a:ext cx="41044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sz="12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n-ea"/>
              </a:rPr>
              <a:t>데이터 </a:t>
            </a:r>
            <a:r>
              <a:rPr lang="ko-KR" altLang="en-US" sz="1200" dirty="0" err="1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n-ea"/>
              </a:rPr>
              <a:t>연계안</a:t>
            </a:r>
            <a:endParaRPr lang="en-US" altLang="ko-KR" sz="1200" dirty="0" smtClean="0">
              <a:ln>
                <a:solidFill>
                  <a:srgbClr val="313131">
                    <a:alpha val="33000"/>
                  </a:srgbClr>
                </a:solidFill>
              </a:ln>
              <a:solidFill>
                <a:srgbClr val="313131"/>
              </a:solidFill>
              <a:latin typeface="+mn-ea"/>
            </a:endParaRPr>
          </a:p>
          <a:p>
            <a:endParaRPr lang="en-US" altLang="ko-KR" sz="1200" dirty="0">
              <a:ln>
                <a:solidFill>
                  <a:srgbClr val="313131">
                    <a:alpha val="33000"/>
                  </a:srgbClr>
                </a:solidFill>
              </a:ln>
              <a:solidFill>
                <a:srgbClr val="313131"/>
              </a:solidFill>
              <a:latin typeface="+mn-ea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2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n-ea"/>
              </a:rPr>
              <a:t>최종 데이터</a:t>
            </a:r>
            <a:endParaRPr lang="en-US" altLang="ko-KR" sz="1200" dirty="0" smtClean="0">
              <a:ln>
                <a:solidFill>
                  <a:srgbClr val="313131">
                    <a:alpha val="33000"/>
                  </a:srgbClr>
                </a:solidFill>
              </a:ln>
              <a:solidFill>
                <a:srgbClr val="313131"/>
              </a:solidFill>
              <a:latin typeface="+mn-ea"/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0" y="-2070"/>
            <a:ext cx="9144000" cy="622758"/>
            <a:chOff x="0" y="-2070"/>
            <a:chExt cx="9144000" cy="622758"/>
          </a:xfrm>
        </p:grpSpPr>
        <p:sp>
          <p:nvSpPr>
            <p:cNvPr id="21" name="직사각형 20"/>
            <p:cNvSpPr/>
            <p:nvPr/>
          </p:nvSpPr>
          <p:spPr>
            <a:xfrm>
              <a:off x="0" y="-2070"/>
              <a:ext cx="9144000" cy="622758"/>
            </a:xfrm>
            <a:prstGeom prst="rect">
              <a:avLst/>
            </a:prstGeom>
            <a:solidFill>
              <a:srgbClr val="3131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 smtClean="0">
                  <a:ln>
                    <a:solidFill>
                      <a:srgbClr val="313131">
                        <a:alpha val="31000"/>
                      </a:srgb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itchFamily="50" charset="-127"/>
                  <a:ea typeface="맑은 고딕" pitchFamily="50" charset="-127"/>
                </a:rPr>
                <a:t>서울시 공공자전거 수요 예측</a:t>
              </a:r>
              <a:endParaRPr lang="ko-KR" altLang="en-US" sz="1400" b="1" dirty="0">
                <a:ln>
                  <a:solidFill>
                    <a:srgbClr val="313131">
                      <a:alpha val="31000"/>
                    </a:srgb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itchFamily="50" charset="-127"/>
                <a:ea typeface="맑은 고딕" pitchFamily="50" charset="-127"/>
              </a:endParaRPr>
            </a:p>
          </p:txBody>
        </p:sp>
        <p:cxnSp>
          <p:nvCxnSpPr>
            <p:cNvPr id="22" name="직선 연결선 21"/>
            <p:cNvCxnSpPr>
              <a:endCxn id="21" idx="1"/>
            </p:cNvCxnSpPr>
            <p:nvPr/>
          </p:nvCxnSpPr>
          <p:spPr>
            <a:xfrm flipH="1">
              <a:off x="0" y="309309"/>
              <a:ext cx="2160000" cy="0"/>
            </a:xfrm>
            <a:prstGeom prst="line">
              <a:avLst/>
            </a:prstGeom>
            <a:ln>
              <a:solidFill>
                <a:srgbClr val="F3F3F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/>
            <p:cNvCxnSpPr/>
            <p:nvPr/>
          </p:nvCxnSpPr>
          <p:spPr>
            <a:xfrm flipH="1">
              <a:off x="6948504" y="309309"/>
              <a:ext cx="2160000" cy="0"/>
            </a:xfrm>
            <a:prstGeom prst="line">
              <a:avLst/>
            </a:prstGeom>
            <a:ln>
              <a:solidFill>
                <a:srgbClr val="F3F3F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-3059" y="681545"/>
            <a:ext cx="3687667" cy="581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553173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/>
          <p:cNvSpPr/>
          <p:nvPr/>
        </p:nvSpPr>
        <p:spPr>
          <a:xfrm flipV="1">
            <a:off x="0" y="6551967"/>
            <a:ext cx="9144000" cy="357095"/>
          </a:xfrm>
          <a:prstGeom prst="rect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 flipH="1">
            <a:off x="0" y="668269"/>
            <a:ext cx="9144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 flipH="1">
            <a:off x="0" y="6491436"/>
            <a:ext cx="9144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슬라이드 번호 개체 틀 3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655E36B0-F3F2-466F-8968-79D13CE48AA2}" type="slidenum">
              <a:rPr lang="en-US" altLang="ko-KR" smtClean="0"/>
              <a:pPr algn="r"/>
              <a:t>18</a:t>
            </a:fld>
            <a:endParaRPr lang="en-US" dirty="0"/>
          </a:p>
        </p:txBody>
      </p:sp>
      <p:grpSp>
        <p:nvGrpSpPr>
          <p:cNvPr id="2" name="그룹 23"/>
          <p:cNvGrpSpPr/>
          <p:nvPr/>
        </p:nvGrpSpPr>
        <p:grpSpPr>
          <a:xfrm>
            <a:off x="3754393" y="836712"/>
            <a:ext cx="1635213" cy="435025"/>
            <a:chOff x="3754393" y="836712"/>
            <a:chExt cx="1635213" cy="435025"/>
          </a:xfrm>
        </p:grpSpPr>
        <p:cxnSp>
          <p:nvCxnSpPr>
            <p:cNvPr id="31" name="직선 연결선 30"/>
            <p:cNvCxnSpPr/>
            <p:nvPr/>
          </p:nvCxnSpPr>
          <p:spPr>
            <a:xfrm>
              <a:off x="3754393" y="1144489"/>
              <a:ext cx="1635213" cy="0"/>
            </a:xfrm>
            <a:prstGeom prst="line">
              <a:avLst/>
            </a:prstGeom>
            <a:ln>
              <a:solidFill>
                <a:srgbClr val="31313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이등변 삼각형 38"/>
            <p:cNvSpPr/>
            <p:nvPr/>
          </p:nvSpPr>
          <p:spPr>
            <a:xfrm flipV="1">
              <a:off x="4508375" y="1144489"/>
              <a:ext cx="127248" cy="127248"/>
            </a:xfrm>
            <a:prstGeom prst="triangle">
              <a:avLst/>
            </a:prstGeom>
            <a:solidFill>
              <a:srgbClr val="31313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3909799" y="836712"/>
              <a:ext cx="132440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4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  <a:ea typeface="+mj-ea"/>
                </a:rPr>
                <a:t>데이터 </a:t>
              </a:r>
              <a:r>
                <a:rPr lang="ko-KR" altLang="en-US" sz="1400" dirty="0" err="1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  <a:ea typeface="+mj-ea"/>
                </a:rPr>
                <a:t>연계안</a:t>
              </a:r>
              <a:endParaRPr lang="en-US" altLang="ko-KR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3" name="그룹 52"/>
          <p:cNvGrpSpPr/>
          <p:nvPr/>
        </p:nvGrpSpPr>
        <p:grpSpPr>
          <a:xfrm>
            <a:off x="0" y="-2070"/>
            <a:ext cx="9144000" cy="675165"/>
            <a:chOff x="0" y="-2070"/>
            <a:chExt cx="9144000" cy="675165"/>
          </a:xfrm>
        </p:grpSpPr>
        <p:sp>
          <p:nvSpPr>
            <p:cNvPr id="54" name="직사각형 53"/>
            <p:cNvSpPr/>
            <p:nvPr/>
          </p:nvSpPr>
          <p:spPr>
            <a:xfrm>
              <a:off x="0" y="-2070"/>
              <a:ext cx="9144000" cy="622758"/>
            </a:xfrm>
            <a:prstGeom prst="rect">
              <a:avLst/>
            </a:prstGeom>
            <a:solidFill>
              <a:srgbClr val="3131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4" name="그룹 15"/>
            <p:cNvGrpSpPr/>
            <p:nvPr/>
          </p:nvGrpSpPr>
          <p:grpSpPr>
            <a:xfrm>
              <a:off x="329625" y="170809"/>
              <a:ext cx="8100027" cy="292388"/>
              <a:chOff x="1297980" y="170809"/>
              <a:chExt cx="6650181" cy="292388"/>
            </a:xfrm>
          </p:grpSpPr>
          <p:grpSp>
            <p:nvGrpSpPr>
              <p:cNvPr id="5" name="그룹 14"/>
              <p:cNvGrpSpPr/>
              <p:nvPr/>
            </p:nvGrpSpPr>
            <p:grpSpPr>
              <a:xfrm>
                <a:off x="1297980" y="170809"/>
                <a:ext cx="3541672" cy="292388"/>
                <a:chOff x="1297980" y="170809"/>
                <a:chExt cx="3541672" cy="292388"/>
              </a:xfrm>
            </p:grpSpPr>
            <p:sp>
              <p:nvSpPr>
                <p:cNvPr id="62" name="TextBox 61"/>
                <p:cNvSpPr txBox="1"/>
                <p:nvPr/>
              </p:nvSpPr>
              <p:spPr>
                <a:xfrm>
                  <a:off x="2034722" y="170809"/>
                  <a:ext cx="1221349" cy="29238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300" dirty="0" smtClean="0">
                      <a:ln>
                        <a:solidFill>
                          <a:srgbClr val="F3F3F3">
                            <a:alpha val="31000"/>
                          </a:srgbClr>
                        </a:solidFill>
                      </a:ln>
                      <a:solidFill>
                        <a:srgbClr val="F3F3F3"/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+mj-ea"/>
                      <a:ea typeface="+mj-ea"/>
                    </a:rPr>
                    <a:t>데이터 정의서</a:t>
                  </a:r>
                  <a:endParaRPr lang="ko-KR" altLang="en-US" sz="1300" dirty="0">
                    <a:ln>
                      <a:solidFill>
                        <a:srgbClr val="F3F3F3">
                          <a:alpha val="31000"/>
                        </a:srgbClr>
                      </a:solidFill>
                    </a:ln>
                    <a:solidFill>
                      <a:srgbClr val="F3F3F3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+mj-ea"/>
                    <a:ea typeface="+mj-ea"/>
                  </a:endParaRPr>
                </a:p>
              </p:txBody>
            </p:sp>
            <p:sp>
              <p:nvSpPr>
                <p:cNvPr id="63" name="TextBox 62"/>
                <p:cNvSpPr txBox="1"/>
                <p:nvPr/>
              </p:nvSpPr>
              <p:spPr>
                <a:xfrm>
                  <a:off x="3242033" y="170809"/>
                  <a:ext cx="1597619" cy="29238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300" dirty="0" smtClean="0">
                      <a:ln>
                        <a:solidFill>
                          <a:srgbClr val="F3F3F3">
                            <a:alpha val="31000"/>
                          </a:srgbClr>
                        </a:solidFill>
                      </a:ln>
                      <a:solidFill>
                        <a:srgbClr val="F3F3F3"/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+mj-ea"/>
                      <a:ea typeface="+mj-ea"/>
                    </a:rPr>
                    <a:t>데이터 검증 결과서</a:t>
                  </a:r>
                  <a:endParaRPr lang="ko-KR" altLang="en-US" sz="1300" dirty="0">
                    <a:ln>
                      <a:solidFill>
                        <a:srgbClr val="F3F3F3">
                          <a:alpha val="31000"/>
                        </a:srgbClr>
                      </a:solidFill>
                    </a:ln>
                    <a:solidFill>
                      <a:srgbClr val="F3F3F3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+mj-ea"/>
                    <a:ea typeface="+mj-ea"/>
                  </a:endParaRPr>
                </a:p>
              </p:txBody>
            </p:sp>
            <p:sp>
              <p:nvSpPr>
                <p:cNvPr id="64" name="TextBox 63"/>
                <p:cNvSpPr txBox="1"/>
                <p:nvPr/>
              </p:nvSpPr>
              <p:spPr>
                <a:xfrm>
                  <a:off x="1297980" y="170809"/>
                  <a:ext cx="726418" cy="29238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300" dirty="0" smtClean="0">
                      <a:ln>
                        <a:solidFill>
                          <a:srgbClr val="F3F3F3">
                            <a:alpha val="31000"/>
                          </a:srgbClr>
                        </a:solidFill>
                      </a:ln>
                      <a:solidFill>
                        <a:srgbClr val="F3F3F3"/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+mj-ea"/>
                      <a:ea typeface="+mj-ea"/>
                    </a:rPr>
                    <a:t>분석개요</a:t>
                  </a:r>
                  <a:endParaRPr lang="en-US" altLang="ko-KR" sz="1300" dirty="0" smtClean="0">
                    <a:ln>
                      <a:solidFill>
                        <a:srgbClr val="F3F3F3">
                          <a:alpha val="31000"/>
                        </a:srgbClr>
                      </a:solidFill>
                    </a:ln>
                    <a:solidFill>
                      <a:srgbClr val="F3F3F3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+mj-ea"/>
                    <a:ea typeface="+mj-ea"/>
                  </a:endParaRPr>
                </a:p>
              </p:txBody>
            </p:sp>
          </p:grpSp>
          <p:grpSp>
            <p:nvGrpSpPr>
              <p:cNvPr id="6" name="그룹 13"/>
              <p:cNvGrpSpPr/>
              <p:nvPr/>
            </p:nvGrpSpPr>
            <p:grpSpPr>
              <a:xfrm>
                <a:off x="4986271" y="170809"/>
                <a:ext cx="2961890" cy="292388"/>
                <a:chOff x="4986271" y="170809"/>
                <a:chExt cx="2961890" cy="292388"/>
              </a:xfrm>
            </p:grpSpPr>
            <p:sp>
              <p:nvSpPr>
                <p:cNvPr id="59" name="TextBox 58"/>
                <p:cNvSpPr txBox="1"/>
                <p:nvPr/>
              </p:nvSpPr>
              <p:spPr>
                <a:xfrm>
                  <a:off x="6071325" y="170809"/>
                  <a:ext cx="1343979" cy="29238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300" dirty="0" smtClean="0">
                      <a:ln>
                        <a:solidFill>
                          <a:srgbClr val="F3F3F3">
                            <a:alpha val="31000"/>
                          </a:srgbClr>
                        </a:solidFill>
                      </a:ln>
                      <a:solidFill>
                        <a:srgbClr val="F3F3F3"/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+mj-ea"/>
                      <a:ea typeface="+mj-ea"/>
                    </a:rPr>
                    <a:t>데이터 분석 보고서</a:t>
                  </a:r>
                  <a:endParaRPr lang="ko-KR" altLang="en-US" sz="1300" dirty="0">
                    <a:ln>
                      <a:solidFill>
                        <a:srgbClr val="F3F3F3">
                          <a:alpha val="31000"/>
                        </a:srgbClr>
                      </a:solidFill>
                    </a:ln>
                    <a:solidFill>
                      <a:srgbClr val="F3F3F3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+mj-ea"/>
                    <a:ea typeface="+mj-ea"/>
                  </a:endParaRPr>
                </a:p>
              </p:txBody>
            </p:sp>
            <p:sp>
              <p:nvSpPr>
                <p:cNvPr id="60" name="TextBox 59"/>
                <p:cNvSpPr txBox="1"/>
                <p:nvPr/>
              </p:nvSpPr>
              <p:spPr>
                <a:xfrm>
                  <a:off x="7522804" y="170809"/>
                  <a:ext cx="425357" cy="29238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300" dirty="0" smtClean="0">
                      <a:ln>
                        <a:solidFill>
                          <a:srgbClr val="F3F3F3">
                            <a:alpha val="31000"/>
                          </a:srgbClr>
                        </a:solidFill>
                      </a:ln>
                      <a:solidFill>
                        <a:srgbClr val="F3F3F3"/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+mj-ea"/>
                      <a:ea typeface="+mj-ea"/>
                    </a:rPr>
                    <a:t>결론</a:t>
                  </a:r>
                  <a:endParaRPr lang="ko-KR" altLang="en-US" sz="1300" dirty="0">
                    <a:ln>
                      <a:solidFill>
                        <a:srgbClr val="F3F3F3">
                          <a:alpha val="31000"/>
                        </a:srgbClr>
                      </a:solidFill>
                    </a:ln>
                    <a:solidFill>
                      <a:srgbClr val="F3F3F3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+mj-ea"/>
                    <a:ea typeface="+mj-ea"/>
                  </a:endParaRPr>
                </a:p>
              </p:txBody>
            </p:sp>
            <p:sp>
              <p:nvSpPr>
                <p:cNvPr id="61" name="TextBox 60"/>
                <p:cNvSpPr txBox="1"/>
                <p:nvPr/>
              </p:nvSpPr>
              <p:spPr>
                <a:xfrm>
                  <a:off x="4986271" y="170809"/>
                  <a:ext cx="884667" cy="29238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300" dirty="0" smtClean="0">
                      <a:ln>
                        <a:solidFill>
                          <a:srgbClr val="F3F3F3">
                            <a:alpha val="31000"/>
                          </a:srgbClr>
                        </a:solidFill>
                      </a:ln>
                      <a:solidFill>
                        <a:srgbClr val="F3F3F3"/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+mj-ea"/>
                      <a:ea typeface="+mj-ea"/>
                    </a:rPr>
                    <a:t>데이터 탐색</a:t>
                  </a:r>
                  <a:endParaRPr lang="ko-KR" altLang="en-US" sz="1300" dirty="0">
                    <a:ln>
                      <a:solidFill>
                        <a:srgbClr val="F3F3F3">
                          <a:alpha val="31000"/>
                        </a:srgbClr>
                      </a:solidFill>
                    </a:ln>
                    <a:solidFill>
                      <a:srgbClr val="F3F3F3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+mj-ea"/>
                    <a:ea typeface="+mj-ea"/>
                  </a:endParaRPr>
                </a:p>
              </p:txBody>
            </p:sp>
          </p:grpSp>
        </p:grpSp>
        <p:sp>
          <p:nvSpPr>
            <p:cNvPr id="56" name="이등변 삼각형 55"/>
            <p:cNvSpPr/>
            <p:nvPr/>
          </p:nvSpPr>
          <p:spPr>
            <a:xfrm>
              <a:off x="3571868" y="457071"/>
              <a:ext cx="216024" cy="216024"/>
            </a:xfrm>
            <a:prstGeom prst="triangle">
              <a:avLst/>
            </a:prstGeom>
            <a:solidFill>
              <a:srgbClr val="DD811C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65" name="그룹 164"/>
          <p:cNvGrpSpPr/>
          <p:nvPr/>
        </p:nvGrpSpPr>
        <p:grpSpPr>
          <a:xfrm>
            <a:off x="467544" y="1772816"/>
            <a:ext cx="8234790" cy="3584666"/>
            <a:chOff x="467544" y="1905257"/>
            <a:chExt cx="8234790" cy="3584666"/>
          </a:xfrm>
        </p:grpSpPr>
        <p:grpSp>
          <p:nvGrpSpPr>
            <p:cNvPr id="55" name="그룹 54"/>
            <p:cNvGrpSpPr/>
            <p:nvPr/>
          </p:nvGrpSpPr>
          <p:grpSpPr>
            <a:xfrm>
              <a:off x="467544" y="1905257"/>
              <a:ext cx="8234790" cy="3584666"/>
              <a:chOff x="467544" y="1905257"/>
              <a:chExt cx="8234790" cy="3584666"/>
            </a:xfrm>
          </p:grpSpPr>
          <p:pic>
            <p:nvPicPr>
              <p:cNvPr id="1026" name="Picture 2" descr="C:\Users\kitcoop\Desktop\2016_서울.jpg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467544" y="1916832"/>
                <a:ext cx="3759443" cy="3573091"/>
              </a:xfrm>
              <a:prstGeom prst="rect">
                <a:avLst/>
              </a:prstGeom>
              <a:noFill/>
            </p:spPr>
          </p:pic>
          <p:pic>
            <p:nvPicPr>
              <p:cNvPr id="1027" name="Picture 3" descr="C:\Users\kitcoop\Desktop\2017_서울.jpg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4860032" y="1905257"/>
                <a:ext cx="3842302" cy="3574800"/>
              </a:xfrm>
              <a:prstGeom prst="rect">
                <a:avLst/>
              </a:prstGeom>
              <a:noFill/>
            </p:spPr>
          </p:pic>
          <p:sp>
            <p:nvSpPr>
              <p:cNvPr id="53" name="오른쪽 화살표 52"/>
              <p:cNvSpPr/>
              <p:nvPr/>
            </p:nvSpPr>
            <p:spPr>
              <a:xfrm>
                <a:off x="4103948" y="3562921"/>
                <a:ext cx="936104" cy="442143"/>
              </a:xfrm>
              <a:prstGeom prst="rightArrow">
                <a:avLst/>
              </a:prstGeom>
              <a:solidFill>
                <a:schemeClr val="bg1">
                  <a:lumMod val="50000"/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90" name="TextBox 89"/>
            <p:cNvSpPr txBox="1"/>
            <p:nvPr/>
          </p:nvSpPr>
          <p:spPr>
            <a:xfrm>
              <a:off x="5076056" y="3654041"/>
              <a:ext cx="504056" cy="2160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  <a:ea typeface="+mj-ea"/>
                </a:rPr>
                <a:t>강서구</a:t>
              </a:r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5364088" y="4149080"/>
              <a:ext cx="504056" cy="2160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  <a:ea typeface="+mj-ea"/>
                </a:rPr>
                <a:t>양천구</a:t>
              </a:r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5292080" y="4509120"/>
              <a:ext cx="504056" cy="2160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  <a:ea typeface="+mj-ea"/>
                </a:rPr>
                <a:t>구로구</a:t>
              </a:r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5868144" y="4149080"/>
              <a:ext cx="64807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  <a:ea typeface="+mj-ea"/>
                </a:rPr>
                <a:t>영등포구</a:t>
              </a:r>
              <a:endParaRPr lang="ko-KR" altLang="en-US" sz="8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  <a:ea typeface="+mj-ea"/>
              </a:endParaRPr>
            </a:p>
          </p:txBody>
        </p:sp>
        <p:sp>
          <p:nvSpPr>
            <p:cNvPr id="94" name="TextBox 93"/>
            <p:cNvSpPr txBox="1"/>
            <p:nvPr/>
          </p:nvSpPr>
          <p:spPr>
            <a:xfrm>
              <a:off x="5724128" y="4725144"/>
              <a:ext cx="504056" cy="2160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  <a:ea typeface="+mj-ea"/>
                </a:rPr>
                <a:t>금천구</a:t>
              </a:r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6300192" y="4877544"/>
              <a:ext cx="504056" cy="2160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  <a:ea typeface="+mj-ea"/>
                </a:rPr>
                <a:t>관악구</a:t>
              </a:r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6300192" y="4437112"/>
              <a:ext cx="504056" cy="2160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  <a:ea typeface="+mj-ea"/>
                </a:rPr>
                <a:t>동작구</a:t>
              </a:r>
              <a:endParaRPr lang="ko-KR" altLang="en-US" sz="8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  <a:ea typeface="+mj-ea"/>
              </a:endParaRP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6732240" y="4653136"/>
              <a:ext cx="504056" cy="2160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  <a:ea typeface="+mj-ea"/>
                </a:rPr>
                <a:t>서초구</a:t>
              </a:r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7308304" y="4581128"/>
              <a:ext cx="504056" cy="2160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  <a:ea typeface="+mj-ea"/>
                </a:rPr>
                <a:t>강남구</a:t>
              </a:r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7668344" y="4365104"/>
              <a:ext cx="50405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  <a:ea typeface="+mj-ea"/>
                </a:rPr>
                <a:t>송파구</a:t>
              </a:r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7884368" y="3861048"/>
              <a:ext cx="50405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  <a:ea typeface="+mj-ea"/>
                </a:rPr>
                <a:t>강동구</a:t>
              </a:r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7452320" y="3933056"/>
              <a:ext cx="50405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  <a:ea typeface="+mj-ea"/>
                </a:rPr>
                <a:t>광진구</a:t>
              </a:r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7020272" y="3861048"/>
              <a:ext cx="50405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  <a:ea typeface="+mj-ea"/>
                </a:rPr>
                <a:t>성동구</a:t>
              </a:r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7080072" y="3501008"/>
              <a:ext cx="63968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  <a:ea typeface="+mj-ea"/>
                </a:rPr>
                <a:t>동대문구</a:t>
              </a:r>
            </a:p>
          </p:txBody>
        </p:sp>
        <p:sp>
          <p:nvSpPr>
            <p:cNvPr id="104" name="TextBox 103"/>
            <p:cNvSpPr txBox="1"/>
            <p:nvPr/>
          </p:nvSpPr>
          <p:spPr>
            <a:xfrm>
              <a:off x="7524328" y="3212976"/>
              <a:ext cx="50405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  <a:ea typeface="+mj-ea"/>
                </a:rPr>
                <a:t>중랑구</a:t>
              </a:r>
            </a:p>
          </p:txBody>
        </p:sp>
        <p:sp>
          <p:nvSpPr>
            <p:cNvPr id="105" name="TextBox 104"/>
            <p:cNvSpPr txBox="1"/>
            <p:nvPr/>
          </p:nvSpPr>
          <p:spPr>
            <a:xfrm>
              <a:off x="6876256" y="3140968"/>
              <a:ext cx="50405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  <a:ea typeface="+mj-ea"/>
                </a:rPr>
                <a:t>성북구</a:t>
              </a:r>
            </a:p>
          </p:txBody>
        </p:sp>
        <p:sp>
          <p:nvSpPr>
            <p:cNvPr id="106" name="TextBox 105"/>
            <p:cNvSpPr txBox="1"/>
            <p:nvPr/>
          </p:nvSpPr>
          <p:spPr>
            <a:xfrm>
              <a:off x="6804248" y="2781508"/>
              <a:ext cx="50405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  <a:ea typeface="+mj-ea"/>
                </a:rPr>
                <a:t>강북구</a:t>
              </a:r>
            </a:p>
          </p:txBody>
        </p:sp>
        <p:sp>
          <p:nvSpPr>
            <p:cNvPr id="107" name="TextBox 106"/>
            <p:cNvSpPr txBox="1"/>
            <p:nvPr/>
          </p:nvSpPr>
          <p:spPr>
            <a:xfrm>
              <a:off x="7380312" y="2781508"/>
              <a:ext cx="50405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  <a:ea typeface="+mj-ea"/>
                </a:rPr>
                <a:t>노원구</a:t>
              </a:r>
            </a:p>
          </p:txBody>
        </p:sp>
        <p:sp>
          <p:nvSpPr>
            <p:cNvPr id="108" name="TextBox 107"/>
            <p:cNvSpPr txBox="1"/>
            <p:nvPr/>
          </p:nvSpPr>
          <p:spPr>
            <a:xfrm>
              <a:off x="6997122" y="2348880"/>
              <a:ext cx="50405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  <a:ea typeface="+mj-ea"/>
                </a:rPr>
                <a:t>도봉구</a:t>
              </a:r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6516216" y="3429580"/>
              <a:ext cx="50405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  <a:ea typeface="+mj-ea"/>
                </a:rPr>
                <a:t>종로구</a:t>
              </a:r>
            </a:p>
          </p:txBody>
        </p:sp>
        <p:sp>
          <p:nvSpPr>
            <p:cNvPr id="110" name="TextBox 109"/>
            <p:cNvSpPr txBox="1"/>
            <p:nvPr/>
          </p:nvSpPr>
          <p:spPr>
            <a:xfrm>
              <a:off x="6732240" y="3717612"/>
              <a:ext cx="50405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  <a:ea typeface="+mj-ea"/>
                </a:rPr>
                <a:t>중구</a:t>
              </a:r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6493066" y="4013448"/>
              <a:ext cx="50405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  <a:ea typeface="+mj-ea"/>
                </a:rPr>
                <a:t>용산구</a:t>
              </a:r>
            </a:p>
          </p:txBody>
        </p:sp>
        <p:sp>
          <p:nvSpPr>
            <p:cNvPr id="112" name="TextBox 111"/>
            <p:cNvSpPr txBox="1"/>
            <p:nvPr/>
          </p:nvSpPr>
          <p:spPr>
            <a:xfrm>
              <a:off x="5868144" y="3717032"/>
              <a:ext cx="50405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  <a:ea typeface="+mj-ea"/>
                </a:rPr>
                <a:t>마포구</a:t>
              </a:r>
            </a:p>
          </p:txBody>
        </p:sp>
        <p:sp>
          <p:nvSpPr>
            <p:cNvPr id="113" name="TextBox 112"/>
            <p:cNvSpPr txBox="1"/>
            <p:nvPr/>
          </p:nvSpPr>
          <p:spPr>
            <a:xfrm>
              <a:off x="6063576" y="3501008"/>
              <a:ext cx="72008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  <a:ea typeface="+mj-ea"/>
                </a:rPr>
                <a:t>서대문구</a:t>
              </a:r>
            </a:p>
          </p:txBody>
        </p:sp>
        <p:sp>
          <p:nvSpPr>
            <p:cNvPr id="114" name="TextBox 113"/>
            <p:cNvSpPr txBox="1"/>
            <p:nvPr/>
          </p:nvSpPr>
          <p:spPr>
            <a:xfrm>
              <a:off x="6046885" y="3068960"/>
              <a:ext cx="50405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  <a:ea typeface="+mj-ea"/>
                </a:rPr>
                <a:t>은평구</a:t>
              </a:r>
            </a:p>
          </p:txBody>
        </p:sp>
        <p:sp>
          <p:nvSpPr>
            <p:cNvPr id="140" name="TextBox 139"/>
            <p:cNvSpPr txBox="1"/>
            <p:nvPr/>
          </p:nvSpPr>
          <p:spPr>
            <a:xfrm>
              <a:off x="669435" y="3654041"/>
              <a:ext cx="504056" cy="2160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  <a:ea typeface="+mj-ea"/>
                </a:rPr>
                <a:t>강서구</a:t>
              </a:r>
            </a:p>
          </p:txBody>
        </p:sp>
        <p:sp>
          <p:nvSpPr>
            <p:cNvPr id="141" name="TextBox 140"/>
            <p:cNvSpPr txBox="1"/>
            <p:nvPr/>
          </p:nvSpPr>
          <p:spPr>
            <a:xfrm>
              <a:off x="957467" y="4149080"/>
              <a:ext cx="504056" cy="2160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  <a:ea typeface="+mj-ea"/>
                </a:rPr>
                <a:t>양천구</a:t>
              </a:r>
            </a:p>
          </p:txBody>
        </p:sp>
        <p:sp>
          <p:nvSpPr>
            <p:cNvPr id="142" name="TextBox 141"/>
            <p:cNvSpPr txBox="1"/>
            <p:nvPr/>
          </p:nvSpPr>
          <p:spPr>
            <a:xfrm>
              <a:off x="885459" y="4509120"/>
              <a:ext cx="504056" cy="2160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  <a:ea typeface="+mj-ea"/>
                </a:rPr>
                <a:t>구로구</a:t>
              </a:r>
            </a:p>
          </p:txBody>
        </p:sp>
        <p:sp>
          <p:nvSpPr>
            <p:cNvPr id="143" name="TextBox 142"/>
            <p:cNvSpPr txBox="1"/>
            <p:nvPr/>
          </p:nvSpPr>
          <p:spPr>
            <a:xfrm>
              <a:off x="1461523" y="4149080"/>
              <a:ext cx="64807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  <a:ea typeface="+mj-ea"/>
                </a:rPr>
                <a:t>영등포구</a:t>
              </a:r>
              <a:endParaRPr lang="ko-KR" altLang="en-US" sz="8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  <a:ea typeface="+mj-ea"/>
              </a:endParaRPr>
            </a:p>
          </p:txBody>
        </p:sp>
        <p:sp>
          <p:nvSpPr>
            <p:cNvPr id="144" name="TextBox 143"/>
            <p:cNvSpPr txBox="1"/>
            <p:nvPr/>
          </p:nvSpPr>
          <p:spPr>
            <a:xfrm>
              <a:off x="1317507" y="4725144"/>
              <a:ext cx="504056" cy="2160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  <a:ea typeface="+mj-ea"/>
                </a:rPr>
                <a:t>금천구</a:t>
              </a:r>
            </a:p>
          </p:txBody>
        </p:sp>
        <p:sp>
          <p:nvSpPr>
            <p:cNvPr id="145" name="TextBox 144"/>
            <p:cNvSpPr txBox="1"/>
            <p:nvPr/>
          </p:nvSpPr>
          <p:spPr>
            <a:xfrm>
              <a:off x="1893571" y="4877544"/>
              <a:ext cx="504056" cy="2160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  <a:ea typeface="+mj-ea"/>
                </a:rPr>
                <a:t>관악구</a:t>
              </a:r>
            </a:p>
          </p:txBody>
        </p:sp>
        <p:sp>
          <p:nvSpPr>
            <p:cNvPr id="146" name="TextBox 145"/>
            <p:cNvSpPr txBox="1"/>
            <p:nvPr/>
          </p:nvSpPr>
          <p:spPr>
            <a:xfrm>
              <a:off x="1893571" y="4437112"/>
              <a:ext cx="504056" cy="2160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  <a:ea typeface="+mj-ea"/>
                </a:rPr>
                <a:t>동작구</a:t>
              </a:r>
              <a:endParaRPr lang="ko-KR" altLang="en-US" sz="8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  <a:ea typeface="+mj-ea"/>
              </a:endParaRPr>
            </a:p>
          </p:txBody>
        </p:sp>
        <p:sp>
          <p:nvSpPr>
            <p:cNvPr id="147" name="TextBox 146"/>
            <p:cNvSpPr txBox="1"/>
            <p:nvPr/>
          </p:nvSpPr>
          <p:spPr>
            <a:xfrm>
              <a:off x="2325619" y="4653136"/>
              <a:ext cx="504056" cy="2160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  <a:ea typeface="+mj-ea"/>
                </a:rPr>
                <a:t>서초구</a:t>
              </a:r>
            </a:p>
          </p:txBody>
        </p:sp>
        <p:sp>
          <p:nvSpPr>
            <p:cNvPr id="148" name="TextBox 147"/>
            <p:cNvSpPr txBox="1"/>
            <p:nvPr/>
          </p:nvSpPr>
          <p:spPr>
            <a:xfrm>
              <a:off x="2901683" y="4581128"/>
              <a:ext cx="504056" cy="2160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  <a:ea typeface="+mj-ea"/>
                </a:rPr>
                <a:t>강남구</a:t>
              </a:r>
            </a:p>
          </p:txBody>
        </p:sp>
        <p:sp>
          <p:nvSpPr>
            <p:cNvPr id="149" name="TextBox 148"/>
            <p:cNvSpPr txBox="1"/>
            <p:nvPr/>
          </p:nvSpPr>
          <p:spPr>
            <a:xfrm>
              <a:off x="3261723" y="4365104"/>
              <a:ext cx="50405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  <a:ea typeface="+mj-ea"/>
                </a:rPr>
                <a:t>송파구</a:t>
              </a:r>
            </a:p>
          </p:txBody>
        </p:sp>
        <p:sp>
          <p:nvSpPr>
            <p:cNvPr id="150" name="TextBox 149"/>
            <p:cNvSpPr txBox="1"/>
            <p:nvPr/>
          </p:nvSpPr>
          <p:spPr>
            <a:xfrm>
              <a:off x="3477747" y="3861048"/>
              <a:ext cx="50405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  <a:ea typeface="+mj-ea"/>
                </a:rPr>
                <a:t>강동구</a:t>
              </a:r>
            </a:p>
          </p:txBody>
        </p:sp>
        <p:sp>
          <p:nvSpPr>
            <p:cNvPr id="151" name="TextBox 150"/>
            <p:cNvSpPr txBox="1"/>
            <p:nvPr/>
          </p:nvSpPr>
          <p:spPr>
            <a:xfrm>
              <a:off x="3045699" y="3933056"/>
              <a:ext cx="50405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  <a:ea typeface="+mj-ea"/>
                </a:rPr>
                <a:t>광진구</a:t>
              </a:r>
            </a:p>
          </p:txBody>
        </p:sp>
        <p:sp>
          <p:nvSpPr>
            <p:cNvPr id="152" name="TextBox 151"/>
            <p:cNvSpPr txBox="1"/>
            <p:nvPr/>
          </p:nvSpPr>
          <p:spPr>
            <a:xfrm>
              <a:off x="2613651" y="3861048"/>
              <a:ext cx="50405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  <a:ea typeface="+mj-ea"/>
                </a:rPr>
                <a:t>성동구</a:t>
              </a:r>
            </a:p>
          </p:txBody>
        </p:sp>
        <p:sp>
          <p:nvSpPr>
            <p:cNvPr id="153" name="TextBox 152"/>
            <p:cNvSpPr txBox="1"/>
            <p:nvPr/>
          </p:nvSpPr>
          <p:spPr>
            <a:xfrm>
              <a:off x="2673451" y="3501008"/>
              <a:ext cx="63968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  <a:ea typeface="+mj-ea"/>
                </a:rPr>
                <a:t>동대문구</a:t>
              </a:r>
            </a:p>
          </p:txBody>
        </p:sp>
        <p:sp>
          <p:nvSpPr>
            <p:cNvPr id="154" name="TextBox 153"/>
            <p:cNvSpPr txBox="1"/>
            <p:nvPr/>
          </p:nvSpPr>
          <p:spPr>
            <a:xfrm>
              <a:off x="3117707" y="3212976"/>
              <a:ext cx="50405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  <a:ea typeface="+mj-ea"/>
                </a:rPr>
                <a:t>중랑구</a:t>
              </a:r>
            </a:p>
          </p:txBody>
        </p:sp>
        <p:sp>
          <p:nvSpPr>
            <p:cNvPr id="155" name="TextBox 154"/>
            <p:cNvSpPr txBox="1"/>
            <p:nvPr/>
          </p:nvSpPr>
          <p:spPr>
            <a:xfrm>
              <a:off x="2469635" y="3140968"/>
              <a:ext cx="50405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  <a:ea typeface="+mj-ea"/>
                </a:rPr>
                <a:t>성북구</a:t>
              </a:r>
            </a:p>
          </p:txBody>
        </p:sp>
        <p:sp>
          <p:nvSpPr>
            <p:cNvPr id="156" name="TextBox 155"/>
            <p:cNvSpPr txBox="1"/>
            <p:nvPr/>
          </p:nvSpPr>
          <p:spPr>
            <a:xfrm>
              <a:off x="2397627" y="2781508"/>
              <a:ext cx="50405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  <a:ea typeface="+mj-ea"/>
                </a:rPr>
                <a:t>강북구</a:t>
              </a:r>
            </a:p>
          </p:txBody>
        </p:sp>
        <p:sp>
          <p:nvSpPr>
            <p:cNvPr id="157" name="TextBox 156"/>
            <p:cNvSpPr txBox="1"/>
            <p:nvPr/>
          </p:nvSpPr>
          <p:spPr>
            <a:xfrm>
              <a:off x="2973691" y="2781508"/>
              <a:ext cx="50405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  <a:ea typeface="+mj-ea"/>
                </a:rPr>
                <a:t>노원구</a:t>
              </a:r>
            </a:p>
          </p:txBody>
        </p:sp>
        <p:sp>
          <p:nvSpPr>
            <p:cNvPr id="158" name="TextBox 157"/>
            <p:cNvSpPr txBox="1"/>
            <p:nvPr/>
          </p:nvSpPr>
          <p:spPr>
            <a:xfrm>
              <a:off x="2590501" y="2348880"/>
              <a:ext cx="50405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  <a:ea typeface="+mj-ea"/>
                </a:rPr>
                <a:t>도봉구</a:t>
              </a:r>
            </a:p>
          </p:txBody>
        </p:sp>
        <p:sp>
          <p:nvSpPr>
            <p:cNvPr id="159" name="TextBox 158"/>
            <p:cNvSpPr txBox="1"/>
            <p:nvPr/>
          </p:nvSpPr>
          <p:spPr>
            <a:xfrm>
              <a:off x="2109595" y="3429580"/>
              <a:ext cx="50405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  <a:ea typeface="+mj-ea"/>
                </a:rPr>
                <a:t>종로구</a:t>
              </a:r>
            </a:p>
          </p:txBody>
        </p:sp>
        <p:sp>
          <p:nvSpPr>
            <p:cNvPr id="160" name="TextBox 159"/>
            <p:cNvSpPr txBox="1"/>
            <p:nvPr/>
          </p:nvSpPr>
          <p:spPr>
            <a:xfrm>
              <a:off x="2325619" y="3717612"/>
              <a:ext cx="50405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  <a:ea typeface="+mj-ea"/>
                </a:rPr>
                <a:t>중구</a:t>
              </a:r>
            </a:p>
          </p:txBody>
        </p:sp>
        <p:sp>
          <p:nvSpPr>
            <p:cNvPr id="161" name="TextBox 160"/>
            <p:cNvSpPr txBox="1"/>
            <p:nvPr/>
          </p:nvSpPr>
          <p:spPr>
            <a:xfrm>
              <a:off x="2086445" y="4013448"/>
              <a:ext cx="50405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  <a:ea typeface="+mj-ea"/>
                </a:rPr>
                <a:t>용산구</a:t>
              </a:r>
            </a:p>
          </p:txBody>
        </p:sp>
        <p:sp>
          <p:nvSpPr>
            <p:cNvPr id="162" name="TextBox 161"/>
            <p:cNvSpPr txBox="1"/>
            <p:nvPr/>
          </p:nvSpPr>
          <p:spPr>
            <a:xfrm>
              <a:off x="1461523" y="3717032"/>
              <a:ext cx="50405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  <a:ea typeface="+mj-ea"/>
                </a:rPr>
                <a:t>마포구</a:t>
              </a:r>
            </a:p>
          </p:txBody>
        </p:sp>
        <p:sp>
          <p:nvSpPr>
            <p:cNvPr id="163" name="TextBox 162"/>
            <p:cNvSpPr txBox="1"/>
            <p:nvPr/>
          </p:nvSpPr>
          <p:spPr>
            <a:xfrm>
              <a:off x="1656955" y="3501008"/>
              <a:ext cx="72008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  <a:ea typeface="+mj-ea"/>
                </a:rPr>
                <a:t>서대문구</a:t>
              </a:r>
            </a:p>
          </p:txBody>
        </p:sp>
        <p:sp>
          <p:nvSpPr>
            <p:cNvPr id="164" name="TextBox 163"/>
            <p:cNvSpPr txBox="1"/>
            <p:nvPr/>
          </p:nvSpPr>
          <p:spPr>
            <a:xfrm>
              <a:off x="1640264" y="3068960"/>
              <a:ext cx="50405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  <a:ea typeface="+mj-ea"/>
                </a:rPr>
                <a:t>은평구</a:t>
              </a:r>
            </a:p>
          </p:txBody>
        </p:sp>
      </p:grpSp>
      <p:sp>
        <p:nvSpPr>
          <p:cNvPr id="166" name="TextBox 165"/>
          <p:cNvSpPr txBox="1"/>
          <p:nvPr/>
        </p:nvSpPr>
        <p:spPr>
          <a:xfrm>
            <a:off x="3491880" y="1916832"/>
            <a:ext cx="86409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  <a:ea typeface="+mj-ea"/>
              </a:rPr>
              <a:t>2016</a:t>
            </a:r>
            <a:r>
              <a:rPr lang="ko-KR" altLang="en-US" sz="15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  <a:ea typeface="+mj-ea"/>
              </a:rPr>
              <a:t>년</a:t>
            </a:r>
          </a:p>
        </p:txBody>
      </p:sp>
      <p:sp>
        <p:nvSpPr>
          <p:cNvPr id="168" name="TextBox 167"/>
          <p:cNvSpPr txBox="1"/>
          <p:nvPr/>
        </p:nvSpPr>
        <p:spPr>
          <a:xfrm>
            <a:off x="7956376" y="1916832"/>
            <a:ext cx="86409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  <a:ea typeface="+mj-ea"/>
              </a:rPr>
              <a:t>2017</a:t>
            </a:r>
            <a:r>
              <a:rPr lang="ko-KR" altLang="en-US" sz="15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  <a:ea typeface="+mj-ea"/>
              </a:rPr>
              <a:t>년</a:t>
            </a:r>
          </a:p>
        </p:txBody>
      </p:sp>
      <p:sp>
        <p:nvSpPr>
          <p:cNvPr id="169" name="TextBox 168"/>
          <p:cNvSpPr txBox="1"/>
          <p:nvPr/>
        </p:nvSpPr>
        <p:spPr>
          <a:xfrm>
            <a:off x="582622" y="5643578"/>
            <a:ext cx="820422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n-ea"/>
              </a:rPr>
              <a:t>서울시 공공자전거는 </a:t>
            </a:r>
            <a:r>
              <a:rPr lang="en-US" altLang="ko-KR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n-ea"/>
              </a:rPr>
              <a:t>450</a:t>
            </a:r>
            <a:r>
              <a:rPr lang="ko-KR" altLang="en-US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n-ea"/>
              </a:rPr>
              <a:t>개소</a:t>
            </a:r>
            <a:r>
              <a:rPr lang="en-US" altLang="ko-KR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n-ea"/>
              </a:rPr>
              <a:t>, 5,600</a:t>
            </a:r>
            <a:r>
              <a:rPr lang="ko-KR" altLang="en-US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n-ea"/>
              </a:rPr>
              <a:t>대</a:t>
            </a:r>
            <a:r>
              <a:rPr lang="en-US" altLang="ko-KR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n-ea"/>
              </a:rPr>
              <a:t>(2016</a:t>
            </a:r>
            <a:r>
              <a:rPr lang="ko-KR" altLang="en-US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n-ea"/>
              </a:rPr>
              <a:t>년</a:t>
            </a:r>
            <a:r>
              <a:rPr lang="en-US" altLang="ko-KR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n-ea"/>
              </a:rPr>
              <a:t>)</a:t>
            </a:r>
            <a:r>
              <a:rPr lang="ko-KR" altLang="en-US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n-ea"/>
              </a:rPr>
              <a:t>에서 </a:t>
            </a:r>
            <a:r>
              <a:rPr lang="en-US" altLang="ko-KR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n-ea"/>
              </a:rPr>
              <a:t>1,500</a:t>
            </a:r>
            <a:r>
              <a:rPr lang="ko-KR" altLang="en-US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n-ea"/>
              </a:rPr>
              <a:t>개소</a:t>
            </a:r>
            <a:r>
              <a:rPr lang="en-US" altLang="ko-KR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n-ea"/>
              </a:rPr>
              <a:t>, 20,000</a:t>
            </a:r>
            <a:r>
              <a:rPr lang="ko-KR" altLang="en-US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n-ea"/>
              </a:rPr>
              <a:t>대</a:t>
            </a:r>
            <a:r>
              <a:rPr lang="en-US" altLang="ko-KR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n-ea"/>
              </a:rPr>
              <a:t>(2017</a:t>
            </a:r>
            <a:r>
              <a:rPr lang="ko-KR" altLang="en-US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n-ea"/>
              </a:rPr>
              <a:t>년</a:t>
            </a:r>
            <a:r>
              <a:rPr lang="en-US" altLang="ko-KR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n-ea"/>
              </a:rPr>
              <a:t>)</a:t>
            </a:r>
            <a:r>
              <a:rPr lang="ko-KR" altLang="en-US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n-ea"/>
              </a:rPr>
              <a:t>로 확대</a:t>
            </a:r>
            <a:endParaRPr lang="en-US" altLang="ko-KR" sz="1400" dirty="0" smtClean="0">
              <a:ln>
                <a:solidFill>
                  <a:srgbClr val="313131">
                    <a:alpha val="33000"/>
                  </a:srgbClr>
                </a:solidFill>
              </a:ln>
              <a:solidFill>
                <a:srgbClr val="313131"/>
              </a:solidFill>
              <a:latin typeface="+mn-ea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400" dirty="0" smtClean="0">
              <a:ln>
                <a:solidFill>
                  <a:srgbClr val="313131">
                    <a:alpha val="33000"/>
                  </a:srgbClr>
                </a:solidFill>
              </a:ln>
              <a:solidFill>
                <a:srgbClr val="313131"/>
              </a:solidFill>
              <a:latin typeface="+mn-ea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n-ea"/>
              </a:rPr>
              <a:t>본 연구는 서울시 </a:t>
            </a:r>
            <a:r>
              <a:rPr lang="en-US" altLang="ko-KR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n-ea"/>
              </a:rPr>
              <a:t>11</a:t>
            </a:r>
            <a:r>
              <a:rPr lang="ko-KR" altLang="en-US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n-ea"/>
              </a:rPr>
              <a:t>개 구 기준으로 </a:t>
            </a:r>
            <a:r>
              <a:rPr lang="en-US" altLang="ko-KR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n-ea"/>
              </a:rPr>
              <a:t>2016</a:t>
            </a:r>
            <a:r>
              <a:rPr lang="ko-KR" altLang="en-US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n-ea"/>
              </a:rPr>
              <a:t>년</a:t>
            </a:r>
            <a:r>
              <a:rPr lang="en-US" altLang="ko-KR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n-ea"/>
              </a:rPr>
              <a:t>, 2017</a:t>
            </a:r>
            <a:r>
              <a:rPr lang="ko-KR" altLang="en-US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n-ea"/>
              </a:rPr>
              <a:t>년 </a:t>
            </a:r>
            <a:r>
              <a:rPr lang="en-US" altLang="ko-KR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n-ea"/>
              </a:rPr>
              <a:t>‘</a:t>
            </a:r>
            <a:r>
              <a:rPr lang="ko-KR" altLang="en-US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n-ea"/>
              </a:rPr>
              <a:t>서울시 공공자전거 이용 현황</a:t>
            </a:r>
            <a:r>
              <a:rPr lang="en-US" altLang="ko-KR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n-ea"/>
              </a:rPr>
              <a:t>’</a:t>
            </a:r>
            <a:r>
              <a:rPr lang="ko-KR" altLang="en-US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n-ea"/>
              </a:rPr>
              <a:t> 데이터 병합</a:t>
            </a:r>
            <a:endParaRPr lang="en-US" altLang="ko-KR" sz="1400" dirty="0" smtClean="0">
              <a:ln>
                <a:solidFill>
                  <a:srgbClr val="313131">
                    <a:alpha val="33000"/>
                  </a:srgbClr>
                </a:solidFill>
              </a:ln>
              <a:solidFill>
                <a:srgbClr val="313131"/>
              </a:solidFill>
              <a:latin typeface="+mn-ea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612174" y="1345156"/>
            <a:ext cx="35997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anose="05000000000000000000" pitchFamily="2" charset="2"/>
              <a:buChar char="u"/>
            </a:pPr>
            <a:r>
              <a:rPr lang="ko-KR" altLang="en-US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n-ea"/>
              </a:rPr>
              <a:t> </a:t>
            </a:r>
            <a:r>
              <a:rPr lang="ko-KR" altLang="en-US" sz="1400" dirty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</a:rPr>
              <a:t>서울시 공공자전거 이용 현황</a:t>
            </a:r>
            <a:endParaRPr lang="en-US" altLang="ko-KR" sz="1400" dirty="0">
              <a:ln>
                <a:solidFill>
                  <a:srgbClr val="313131">
                    <a:alpha val="33000"/>
                  </a:srgbClr>
                </a:solidFill>
              </a:ln>
              <a:solidFill>
                <a:srgbClr val="313131"/>
              </a:solidFill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08258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/>
          <p:cNvSpPr/>
          <p:nvPr/>
        </p:nvSpPr>
        <p:spPr>
          <a:xfrm flipV="1">
            <a:off x="0" y="6551967"/>
            <a:ext cx="9144000" cy="357095"/>
          </a:xfrm>
          <a:prstGeom prst="rect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 flipH="1">
            <a:off x="0" y="668269"/>
            <a:ext cx="9144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 flipH="1">
            <a:off x="0" y="6491436"/>
            <a:ext cx="9144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슬라이드 번호 개체 틀 3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655E36B0-F3F2-466F-8968-79D13CE48AA2}" type="slidenum">
              <a:rPr lang="en-US" altLang="ko-KR" smtClean="0"/>
              <a:pPr algn="r"/>
              <a:t>19</a:t>
            </a:fld>
            <a:endParaRPr lang="en-US" dirty="0"/>
          </a:p>
        </p:txBody>
      </p:sp>
      <p:grpSp>
        <p:nvGrpSpPr>
          <p:cNvPr id="2" name="그룹 23"/>
          <p:cNvGrpSpPr/>
          <p:nvPr/>
        </p:nvGrpSpPr>
        <p:grpSpPr>
          <a:xfrm>
            <a:off x="3754393" y="836712"/>
            <a:ext cx="1635213" cy="435025"/>
            <a:chOff x="3754393" y="836712"/>
            <a:chExt cx="1635213" cy="435025"/>
          </a:xfrm>
        </p:grpSpPr>
        <p:cxnSp>
          <p:nvCxnSpPr>
            <p:cNvPr id="31" name="직선 연결선 30"/>
            <p:cNvCxnSpPr/>
            <p:nvPr/>
          </p:nvCxnSpPr>
          <p:spPr>
            <a:xfrm>
              <a:off x="3754393" y="1144489"/>
              <a:ext cx="1635213" cy="0"/>
            </a:xfrm>
            <a:prstGeom prst="line">
              <a:avLst/>
            </a:prstGeom>
            <a:ln>
              <a:solidFill>
                <a:srgbClr val="31313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이등변 삼각형 38"/>
            <p:cNvSpPr/>
            <p:nvPr/>
          </p:nvSpPr>
          <p:spPr>
            <a:xfrm flipV="1">
              <a:off x="4508375" y="1144489"/>
              <a:ext cx="127248" cy="127248"/>
            </a:xfrm>
            <a:prstGeom prst="triangle">
              <a:avLst/>
            </a:prstGeom>
            <a:solidFill>
              <a:srgbClr val="31313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3909805" y="836712"/>
              <a:ext cx="132440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4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  <a:ea typeface="+mj-ea"/>
                </a:rPr>
                <a:t>데이터 </a:t>
              </a:r>
              <a:r>
                <a:rPr lang="ko-KR" altLang="en-US" sz="1400" dirty="0" err="1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  <a:ea typeface="+mj-ea"/>
                </a:rPr>
                <a:t>연계안</a:t>
              </a:r>
              <a:endParaRPr lang="en-US" altLang="ko-KR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57" name="그룹 56"/>
          <p:cNvGrpSpPr/>
          <p:nvPr/>
        </p:nvGrpSpPr>
        <p:grpSpPr>
          <a:xfrm>
            <a:off x="0" y="-2070"/>
            <a:ext cx="9144000" cy="675165"/>
            <a:chOff x="0" y="-2070"/>
            <a:chExt cx="9144000" cy="675165"/>
          </a:xfrm>
        </p:grpSpPr>
        <p:sp>
          <p:nvSpPr>
            <p:cNvPr id="60" name="직사각형 59"/>
            <p:cNvSpPr/>
            <p:nvPr/>
          </p:nvSpPr>
          <p:spPr>
            <a:xfrm>
              <a:off x="0" y="-2070"/>
              <a:ext cx="9144000" cy="622758"/>
            </a:xfrm>
            <a:prstGeom prst="rect">
              <a:avLst/>
            </a:prstGeom>
            <a:solidFill>
              <a:srgbClr val="3131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62" name="그룹 15"/>
            <p:cNvGrpSpPr/>
            <p:nvPr/>
          </p:nvGrpSpPr>
          <p:grpSpPr>
            <a:xfrm>
              <a:off x="329625" y="170809"/>
              <a:ext cx="8100027" cy="292388"/>
              <a:chOff x="1297980" y="170809"/>
              <a:chExt cx="6650181" cy="292388"/>
            </a:xfrm>
          </p:grpSpPr>
          <p:grpSp>
            <p:nvGrpSpPr>
              <p:cNvPr id="71" name="그룹 14"/>
              <p:cNvGrpSpPr/>
              <p:nvPr/>
            </p:nvGrpSpPr>
            <p:grpSpPr>
              <a:xfrm>
                <a:off x="1297980" y="170809"/>
                <a:ext cx="3541672" cy="292388"/>
                <a:chOff x="1297980" y="170809"/>
                <a:chExt cx="3541672" cy="292388"/>
              </a:xfrm>
            </p:grpSpPr>
            <p:sp>
              <p:nvSpPr>
                <p:cNvPr id="79" name="TextBox 78"/>
                <p:cNvSpPr txBox="1"/>
                <p:nvPr/>
              </p:nvSpPr>
              <p:spPr>
                <a:xfrm>
                  <a:off x="2034722" y="170809"/>
                  <a:ext cx="1221349" cy="29238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300" dirty="0" smtClean="0">
                      <a:ln>
                        <a:solidFill>
                          <a:srgbClr val="F3F3F3">
                            <a:alpha val="31000"/>
                          </a:srgbClr>
                        </a:solidFill>
                      </a:ln>
                      <a:solidFill>
                        <a:srgbClr val="F3F3F3"/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+mj-ea"/>
                      <a:ea typeface="+mj-ea"/>
                    </a:rPr>
                    <a:t>데이터 정의서</a:t>
                  </a:r>
                  <a:endParaRPr lang="ko-KR" altLang="en-US" sz="1300" dirty="0">
                    <a:ln>
                      <a:solidFill>
                        <a:srgbClr val="F3F3F3">
                          <a:alpha val="31000"/>
                        </a:srgbClr>
                      </a:solidFill>
                    </a:ln>
                    <a:solidFill>
                      <a:srgbClr val="F3F3F3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+mj-ea"/>
                    <a:ea typeface="+mj-ea"/>
                  </a:endParaRPr>
                </a:p>
              </p:txBody>
            </p:sp>
            <p:sp>
              <p:nvSpPr>
                <p:cNvPr id="80" name="TextBox 79"/>
                <p:cNvSpPr txBox="1"/>
                <p:nvPr/>
              </p:nvSpPr>
              <p:spPr>
                <a:xfrm>
                  <a:off x="3242033" y="170809"/>
                  <a:ext cx="1597619" cy="29238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300" dirty="0" smtClean="0">
                      <a:ln>
                        <a:solidFill>
                          <a:srgbClr val="F3F3F3">
                            <a:alpha val="31000"/>
                          </a:srgbClr>
                        </a:solidFill>
                      </a:ln>
                      <a:solidFill>
                        <a:srgbClr val="F3F3F3"/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+mj-ea"/>
                      <a:ea typeface="+mj-ea"/>
                    </a:rPr>
                    <a:t>데이터 검증 결과서</a:t>
                  </a:r>
                  <a:endParaRPr lang="ko-KR" altLang="en-US" sz="1300" dirty="0">
                    <a:ln>
                      <a:solidFill>
                        <a:srgbClr val="F3F3F3">
                          <a:alpha val="31000"/>
                        </a:srgbClr>
                      </a:solidFill>
                    </a:ln>
                    <a:solidFill>
                      <a:srgbClr val="F3F3F3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+mj-ea"/>
                    <a:ea typeface="+mj-ea"/>
                  </a:endParaRPr>
                </a:p>
              </p:txBody>
            </p:sp>
            <p:sp>
              <p:nvSpPr>
                <p:cNvPr id="81" name="TextBox 80"/>
                <p:cNvSpPr txBox="1"/>
                <p:nvPr/>
              </p:nvSpPr>
              <p:spPr>
                <a:xfrm>
                  <a:off x="1297980" y="170809"/>
                  <a:ext cx="726418" cy="29238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300" dirty="0" smtClean="0">
                      <a:ln>
                        <a:solidFill>
                          <a:srgbClr val="F3F3F3">
                            <a:alpha val="31000"/>
                          </a:srgbClr>
                        </a:solidFill>
                      </a:ln>
                      <a:solidFill>
                        <a:srgbClr val="F3F3F3"/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+mj-ea"/>
                      <a:ea typeface="+mj-ea"/>
                    </a:rPr>
                    <a:t>분석개요</a:t>
                  </a:r>
                  <a:endParaRPr lang="en-US" altLang="ko-KR" sz="1300" dirty="0" smtClean="0">
                    <a:ln>
                      <a:solidFill>
                        <a:srgbClr val="F3F3F3">
                          <a:alpha val="31000"/>
                        </a:srgbClr>
                      </a:solidFill>
                    </a:ln>
                    <a:solidFill>
                      <a:srgbClr val="F3F3F3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+mj-ea"/>
                    <a:ea typeface="+mj-ea"/>
                  </a:endParaRPr>
                </a:p>
              </p:txBody>
            </p:sp>
          </p:grpSp>
          <p:grpSp>
            <p:nvGrpSpPr>
              <p:cNvPr id="72" name="그룹 13"/>
              <p:cNvGrpSpPr/>
              <p:nvPr/>
            </p:nvGrpSpPr>
            <p:grpSpPr>
              <a:xfrm>
                <a:off x="4986271" y="170809"/>
                <a:ext cx="2961890" cy="292388"/>
                <a:chOff x="4986271" y="170809"/>
                <a:chExt cx="2961890" cy="292388"/>
              </a:xfrm>
            </p:grpSpPr>
            <p:sp>
              <p:nvSpPr>
                <p:cNvPr id="76" name="TextBox 75"/>
                <p:cNvSpPr txBox="1"/>
                <p:nvPr/>
              </p:nvSpPr>
              <p:spPr>
                <a:xfrm>
                  <a:off x="6071325" y="170809"/>
                  <a:ext cx="1343979" cy="29238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300" dirty="0" smtClean="0">
                      <a:ln>
                        <a:solidFill>
                          <a:srgbClr val="F3F3F3">
                            <a:alpha val="31000"/>
                          </a:srgbClr>
                        </a:solidFill>
                      </a:ln>
                      <a:solidFill>
                        <a:srgbClr val="F3F3F3"/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+mj-ea"/>
                      <a:ea typeface="+mj-ea"/>
                    </a:rPr>
                    <a:t>데이터 분석 보고서</a:t>
                  </a:r>
                  <a:endParaRPr lang="ko-KR" altLang="en-US" sz="1300" dirty="0">
                    <a:ln>
                      <a:solidFill>
                        <a:srgbClr val="F3F3F3">
                          <a:alpha val="31000"/>
                        </a:srgbClr>
                      </a:solidFill>
                    </a:ln>
                    <a:solidFill>
                      <a:srgbClr val="F3F3F3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+mj-ea"/>
                    <a:ea typeface="+mj-ea"/>
                  </a:endParaRPr>
                </a:p>
              </p:txBody>
            </p:sp>
            <p:sp>
              <p:nvSpPr>
                <p:cNvPr id="77" name="TextBox 76"/>
                <p:cNvSpPr txBox="1"/>
                <p:nvPr/>
              </p:nvSpPr>
              <p:spPr>
                <a:xfrm>
                  <a:off x="7522804" y="170809"/>
                  <a:ext cx="425357" cy="29238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300" dirty="0" smtClean="0">
                      <a:ln>
                        <a:solidFill>
                          <a:srgbClr val="F3F3F3">
                            <a:alpha val="31000"/>
                          </a:srgbClr>
                        </a:solidFill>
                      </a:ln>
                      <a:solidFill>
                        <a:srgbClr val="F3F3F3"/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+mj-ea"/>
                      <a:ea typeface="+mj-ea"/>
                    </a:rPr>
                    <a:t>결론</a:t>
                  </a:r>
                  <a:endParaRPr lang="ko-KR" altLang="en-US" sz="1300" dirty="0">
                    <a:ln>
                      <a:solidFill>
                        <a:srgbClr val="F3F3F3">
                          <a:alpha val="31000"/>
                        </a:srgbClr>
                      </a:solidFill>
                    </a:ln>
                    <a:solidFill>
                      <a:srgbClr val="F3F3F3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+mj-ea"/>
                    <a:ea typeface="+mj-ea"/>
                  </a:endParaRPr>
                </a:p>
              </p:txBody>
            </p:sp>
            <p:sp>
              <p:nvSpPr>
                <p:cNvPr id="78" name="TextBox 77"/>
                <p:cNvSpPr txBox="1"/>
                <p:nvPr/>
              </p:nvSpPr>
              <p:spPr>
                <a:xfrm>
                  <a:off x="4986271" y="170809"/>
                  <a:ext cx="884667" cy="29238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300" dirty="0" smtClean="0">
                      <a:ln>
                        <a:solidFill>
                          <a:srgbClr val="F3F3F3">
                            <a:alpha val="31000"/>
                          </a:srgbClr>
                        </a:solidFill>
                      </a:ln>
                      <a:solidFill>
                        <a:srgbClr val="F3F3F3"/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+mj-ea"/>
                      <a:ea typeface="+mj-ea"/>
                    </a:rPr>
                    <a:t>데이터 탐색</a:t>
                  </a:r>
                  <a:endParaRPr lang="ko-KR" altLang="en-US" sz="1300" dirty="0">
                    <a:ln>
                      <a:solidFill>
                        <a:srgbClr val="F3F3F3">
                          <a:alpha val="31000"/>
                        </a:srgbClr>
                      </a:solidFill>
                    </a:ln>
                    <a:solidFill>
                      <a:srgbClr val="F3F3F3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+mj-ea"/>
                    <a:ea typeface="+mj-ea"/>
                  </a:endParaRPr>
                </a:p>
              </p:txBody>
            </p:sp>
          </p:grpSp>
        </p:grpSp>
        <p:sp>
          <p:nvSpPr>
            <p:cNvPr id="65" name="이등변 삼각형 64"/>
            <p:cNvSpPr/>
            <p:nvPr/>
          </p:nvSpPr>
          <p:spPr>
            <a:xfrm>
              <a:off x="3571868" y="457071"/>
              <a:ext cx="216024" cy="216024"/>
            </a:xfrm>
            <a:prstGeom prst="triangle">
              <a:avLst/>
            </a:prstGeom>
            <a:solidFill>
              <a:srgbClr val="DD811C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269221" y="1541437"/>
            <a:ext cx="8840054" cy="4911899"/>
            <a:chOff x="481305" y="1541437"/>
            <a:chExt cx="8840054" cy="4911899"/>
          </a:xfrm>
        </p:grpSpPr>
        <p:sp>
          <p:nvSpPr>
            <p:cNvPr id="28" name="직사각형 27"/>
            <p:cNvSpPr/>
            <p:nvPr/>
          </p:nvSpPr>
          <p:spPr>
            <a:xfrm>
              <a:off x="492478" y="1556792"/>
              <a:ext cx="1980000" cy="4896544"/>
            </a:xfrm>
            <a:prstGeom prst="rect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1050" kern="0">
                <a:sym typeface="Arial"/>
              </a:endParaRPr>
            </a:p>
          </p:txBody>
        </p:sp>
        <p:sp>
          <p:nvSpPr>
            <p:cNvPr id="63" name="직사각형 62"/>
            <p:cNvSpPr/>
            <p:nvPr/>
          </p:nvSpPr>
          <p:spPr>
            <a:xfrm>
              <a:off x="481305" y="3046558"/>
              <a:ext cx="2047355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  <a:ea typeface="+mj-ea"/>
                </a:rPr>
                <a:t>2. </a:t>
              </a:r>
              <a:r>
                <a:rPr lang="ko-KR" altLang="en-US" sz="10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</a:rPr>
                <a:t>서울시 구 별 대기환경 데이터</a:t>
              </a:r>
              <a:endParaRPr lang="en-US" altLang="ko-KR" sz="10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</a:endParaRPr>
            </a:p>
          </p:txBody>
        </p:sp>
        <p:sp>
          <p:nvSpPr>
            <p:cNvPr id="64" name="직사각형 63"/>
            <p:cNvSpPr/>
            <p:nvPr/>
          </p:nvSpPr>
          <p:spPr>
            <a:xfrm>
              <a:off x="491202" y="3717033"/>
              <a:ext cx="1851616" cy="24622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0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</a:rPr>
                <a:t>3. </a:t>
              </a:r>
              <a:r>
                <a:rPr lang="ko-KR" altLang="en-US" sz="10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</a:rPr>
                <a:t>서울시 구 별 날씨 데이터</a:t>
              </a:r>
              <a:endParaRPr lang="en-US" altLang="ko-KR" sz="10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</a:endParaRPr>
            </a:p>
          </p:txBody>
        </p:sp>
        <p:sp>
          <p:nvSpPr>
            <p:cNvPr id="66" name="직사각형 65"/>
            <p:cNvSpPr/>
            <p:nvPr/>
          </p:nvSpPr>
          <p:spPr>
            <a:xfrm>
              <a:off x="488886" y="1541437"/>
              <a:ext cx="1980000" cy="3270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bg1">
                  <a:lumMod val="75000"/>
                </a:schemeClr>
              </a:solidFill>
              <a:prstDash val="sysDash"/>
            </a:ln>
          </p:spPr>
          <p:txBody>
            <a:bodyPr anchor="ctr"/>
            <a:lstStyle/>
            <a:p>
              <a:pPr algn="ctr" fontAlgn="auto">
                <a:spcBef>
                  <a:spcPts val="500"/>
                </a:spcBef>
                <a:buClr>
                  <a:srgbClr val="00A8CA">
                    <a:lumMod val="75000"/>
                  </a:srgbClr>
                </a:buClr>
                <a:buSzPct val="80000"/>
                <a:tabLst>
                  <a:tab pos="5670709" algn="l"/>
                </a:tabLst>
                <a:defRPr lang="ko-KR"/>
              </a:pPr>
              <a:r>
                <a:rPr lang="ko-KR" altLang="en-US" sz="12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  <a:ea typeface="+mj-ea"/>
                </a:rPr>
                <a:t>수집 데이터</a:t>
              </a:r>
              <a:endParaRPr lang="ko-KR" altLang="en-US" sz="1200" dirty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  <a:ea typeface="+mj-ea"/>
              </a:endParaRPr>
            </a:p>
          </p:txBody>
        </p:sp>
        <p:pic>
          <p:nvPicPr>
            <p:cNvPr id="2053" name="Picture 5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600244" y="5849540"/>
              <a:ext cx="1656184" cy="4366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2" name="오른쪽 화살표 101"/>
            <p:cNvSpPr/>
            <p:nvPr/>
          </p:nvSpPr>
          <p:spPr>
            <a:xfrm>
              <a:off x="2488530" y="2996952"/>
              <a:ext cx="4437092" cy="1440160"/>
            </a:xfrm>
            <a:prstGeom prst="rightArrow">
              <a:avLst/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5" name="Picture 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65768" y="2380249"/>
              <a:ext cx="1728192" cy="5845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6" name="직사각형 55"/>
            <p:cNvSpPr/>
            <p:nvPr/>
          </p:nvSpPr>
          <p:spPr>
            <a:xfrm>
              <a:off x="491202" y="2068643"/>
              <a:ext cx="2040943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</a:rPr>
                <a:t>1. </a:t>
              </a:r>
              <a:r>
                <a:rPr lang="ko-KR" altLang="en-US" sz="10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</a:rPr>
                <a:t>서울시 공공자전거</a:t>
              </a:r>
              <a:r>
                <a:rPr lang="en-US" altLang="ko-KR" sz="10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</a:rPr>
                <a:t> </a:t>
              </a:r>
              <a:r>
                <a:rPr lang="ko-KR" altLang="en-US" sz="10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</a:rPr>
                <a:t>이용 현황</a:t>
              </a:r>
              <a:endParaRPr lang="en-US" altLang="ko-KR" sz="10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  <a:ea typeface="+mj-ea"/>
              </a:endParaRPr>
            </a:p>
          </p:txBody>
        </p:sp>
        <p:pic>
          <p:nvPicPr>
            <p:cNvPr id="44035" name="Picture 3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531043" y="3389823"/>
              <a:ext cx="1800200" cy="25520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4036" name="Picture 4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563785" y="4051920"/>
              <a:ext cx="1695450" cy="457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8" name="직사각형 67"/>
            <p:cNvSpPr/>
            <p:nvPr/>
          </p:nvSpPr>
          <p:spPr>
            <a:xfrm>
              <a:off x="482947" y="4622939"/>
              <a:ext cx="1957587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  <a:ea typeface="+mj-ea"/>
                </a:rPr>
                <a:t>4. </a:t>
              </a:r>
              <a:r>
                <a:rPr lang="ko-KR" altLang="en-US" sz="10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</a:rPr>
                <a:t>서울시 아파트 매매가격지수</a:t>
              </a:r>
              <a:endParaRPr lang="en-US" altLang="ko-KR" sz="10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</a:endParaRPr>
            </a:p>
          </p:txBody>
        </p:sp>
        <p:pic>
          <p:nvPicPr>
            <p:cNvPr id="44037" name="Picture 5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577343" y="4916242"/>
              <a:ext cx="1728192" cy="4569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0" name="직사각형 69"/>
            <p:cNvSpPr/>
            <p:nvPr/>
          </p:nvSpPr>
          <p:spPr>
            <a:xfrm>
              <a:off x="493760" y="5415027"/>
              <a:ext cx="2066591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  <a:ea typeface="+mj-ea"/>
                </a:rPr>
                <a:t>5. </a:t>
              </a:r>
              <a:r>
                <a:rPr lang="ko-KR" altLang="en-US" sz="10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</a:rPr>
                <a:t>서울시 읍</a:t>
              </a:r>
              <a:r>
                <a:rPr lang="en-US" altLang="ko-KR" sz="10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</a:rPr>
                <a:t>, </a:t>
              </a:r>
              <a:r>
                <a:rPr lang="ko-KR" altLang="en-US" sz="10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</a:rPr>
                <a:t>면</a:t>
              </a:r>
              <a:r>
                <a:rPr lang="en-US" altLang="ko-KR" sz="10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</a:rPr>
                <a:t>, </a:t>
              </a:r>
              <a:r>
                <a:rPr lang="ko-KR" altLang="en-US" sz="10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</a:rPr>
                <a:t>동 별 주민등록 </a:t>
              </a:r>
              <a:endParaRPr lang="en-US" altLang="ko-KR" sz="10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</a:endParaRPr>
            </a:p>
            <a:p>
              <a:r>
                <a:rPr lang="en-US" altLang="ko-KR" sz="10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</a:rPr>
                <a:t>   </a:t>
              </a:r>
              <a:r>
                <a:rPr lang="ko-KR" altLang="en-US" sz="10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</a:rPr>
                <a:t>인구 데이터</a:t>
              </a:r>
              <a:endParaRPr lang="en-US" altLang="ko-KR" sz="10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</a:endParaRPr>
            </a:p>
          </p:txBody>
        </p:sp>
        <p:sp>
          <p:nvSpPr>
            <p:cNvPr id="84" name="직사각형 83"/>
            <p:cNvSpPr/>
            <p:nvPr/>
          </p:nvSpPr>
          <p:spPr>
            <a:xfrm>
              <a:off x="2664008" y="1556792"/>
              <a:ext cx="1980000" cy="4896544"/>
            </a:xfrm>
            <a:prstGeom prst="rect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1050" kern="0">
                <a:sym typeface="Arial"/>
              </a:endParaRPr>
            </a:p>
          </p:txBody>
        </p:sp>
        <p:sp>
          <p:nvSpPr>
            <p:cNvPr id="86" name="직사각형 85"/>
            <p:cNvSpPr/>
            <p:nvPr/>
          </p:nvSpPr>
          <p:spPr>
            <a:xfrm>
              <a:off x="4860032" y="1556792"/>
              <a:ext cx="1980000" cy="4896544"/>
            </a:xfrm>
            <a:prstGeom prst="rect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1050" kern="0">
                <a:sym typeface="Arial"/>
              </a:endParaRPr>
            </a:p>
          </p:txBody>
        </p:sp>
        <p:sp>
          <p:nvSpPr>
            <p:cNvPr id="90" name="직사각형 89"/>
            <p:cNvSpPr/>
            <p:nvPr/>
          </p:nvSpPr>
          <p:spPr>
            <a:xfrm>
              <a:off x="7020272" y="1556792"/>
              <a:ext cx="1980000" cy="4896544"/>
            </a:xfrm>
            <a:prstGeom prst="rect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1050" kern="0">
                <a:sym typeface="Arial"/>
              </a:endParaRPr>
            </a:p>
          </p:txBody>
        </p:sp>
        <p:sp>
          <p:nvSpPr>
            <p:cNvPr id="91" name="직사각형 90"/>
            <p:cNvSpPr/>
            <p:nvPr/>
          </p:nvSpPr>
          <p:spPr>
            <a:xfrm>
              <a:off x="2664008" y="1545641"/>
              <a:ext cx="1980000" cy="3270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bg1">
                  <a:lumMod val="75000"/>
                </a:schemeClr>
              </a:solidFill>
              <a:prstDash val="sysDash"/>
            </a:ln>
          </p:spPr>
          <p:txBody>
            <a:bodyPr anchor="ctr"/>
            <a:lstStyle/>
            <a:p>
              <a:pPr algn="ctr" fontAlgn="auto">
                <a:spcBef>
                  <a:spcPts val="500"/>
                </a:spcBef>
                <a:buClr>
                  <a:srgbClr val="00A8CA">
                    <a:lumMod val="75000"/>
                  </a:srgbClr>
                </a:buClr>
                <a:buSzPct val="80000"/>
                <a:tabLst>
                  <a:tab pos="5670709" algn="l"/>
                </a:tabLst>
                <a:defRPr lang="ko-KR"/>
              </a:pPr>
              <a:r>
                <a:rPr lang="ko-KR" altLang="en-US" sz="12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  <a:ea typeface="+mj-ea"/>
                </a:rPr>
                <a:t>변수 선택</a:t>
              </a:r>
              <a:r>
                <a:rPr lang="en-US" altLang="ko-KR" sz="1200" dirty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  <a:ea typeface="+mj-ea"/>
                </a:rPr>
                <a:t>/</a:t>
              </a:r>
              <a:r>
                <a:rPr lang="ko-KR" altLang="en-US" sz="12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  <a:ea typeface="+mj-ea"/>
                </a:rPr>
                <a:t>파생변수 생성</a:t>
              </a:r>
              <a:endParaRPr lang="ko-KR" altLang="en-US" sz="1200" dirty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  <a:ea typeface="+mj-ea"/>
              </a:endParaRPr>
            </a:p>
          </p:txBody>
        </p:sp>
        <p:sp>
          <p:nvSpPr>
            <p:cNvPr id="92" name="직사각형 91"/>
            <p:cNvSpPr/>
            <p:nvPr/>
          </p:nvSpPr>
          <p:spPr>
            <a:xfrm>
              <a:off x="4862803" y="1551252"/>
              <a:ext cx="1980000" cy="3270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bg1">
                  <a:lumMod val="75000"/>
                </a:schemeClr>
              </a:solidFill>
              <a:prstDash val="sysDash"/>
            </a:ln>
          </p:spPr>
          <p:txBody>
            <a:bodyPr anchor="ctr"/>
            <a:lstStyle/>
            <a:p>
              <a:pPr algn="ctr" fontAlgn="auto">
                <a:spcBef>
                  <a:spcPts val="500"/>
                </a:spcBef>
                <a:buClr>
                  <a:srgbClr val="00A8CA">
                    <a:lumMod val="75000"/>
                  </a:srgbClr>
                </a:buClr>
                <a:buSzPct val="80000"/>
                <a:tabLst>
                  <a:tab pos="5670709" algn="l"/>
                </a:tabLst>
                <a:defRPr lang="ko-KR"/>
              </a:pPr>
              <a:r>
                <a:rPr lang="ko-KR" altLang="en-US" sz="1200" dirty="0" err="1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  <a:ea typeface="+mj-ea"/>
                </a:rPr>
                <a:t>결측값</a:t>
              </a:r>
              <a:r>
                <a:rPr lang="ko-KR" altLang="en-US" sz="12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  <a:ea typeface="+mj-ea"/>
                </a:rPr>
                <a:t> 유무 파악</a:t>
              </a:r>
              <a:endParaRPr lang="ko-KR" altLang="en-US" sz="1200" dirty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  <a:ea typeface="+mj-ea"/>
              </a:endParaRPr>
            </a:p>
          </p:txBody>
        </p:sp>
        <p:sp>
          <p:nvSpPr>
            <p:cNvPr id="93" name="직사각형 92"/>
            <p:cNvSpPr/>
            <p:nvPr/>
          </p:nvSpPr>
          <p:spPr>
            <a:xfrm>
              <a:off x="7023043" y="1545641"/>
              <a:ext cx="1980000" cy="3270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bg1">
                  <a:lumMod val="75000"/>
                </a:schemeClr>
              </a:solidFill>
              <a:prstDash val="sysDash"/>
            </a:ln>
          </p:spPr>
          <p:txBody>
            <a:bodyPr anchor="ctr"/>
            <a:lstStyle/>
            <a:p>
              <a:pPr algn="ctr" fontAlgn="auto">
                <a:spcBef>
                  <a:spcPts val="500"/>
                </a:spcBef>
                <a:buClr>
                  <a:srgbClr val="00A8CA">
                    <a:lumMod val="75000"/>
                  </a:srgbClr>
                </a:buClr>
                <a:buSzPct val="80000"/>
                <a:tabLst>
                  <a:tab pos="5670709" algn="l"/>
                </a:tabLst>
                <a:defRPr lang="ko-KR"/>
              </a:pPr>
              <a:r>
                <a:rPr lang="ko-KR" altLang="en-US" sz="12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  <a:ea typeface="+mj-ea"/>
                </a:rPr>
                <a:t>병합</a:t>
              </a:r>
              <a:r>
                <a:rPr lang="en-US" altLang="ko-KR" sz="12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  <a:ea typeface="+mj-ea"/>
                </a:rPr>
                <a:t>/</a:t>
              </a:r>
              <a:r>
                <a:rPr lang="ko-KR" altLang="en-US" sz="1200" dirty="0" err="1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  <a:ea typeface="+mj-ea"/>
                </a:rPr>
                <a:t>결측값</a:t>
              </a:r>
              <a:r>
                <a:rPr lang="ko-KR" altLang="en-US" sz="12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  <a:ea typeface="+mj-ea"/>
                </a:rPr>
                <a:t> 보정 방법</a:t>
              </a:r>
              <a:endParaRPr lang="ko-KR" altLang="en-US" sz="1200" dirty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  <a:ea typeface="+mj-ea"/>
              </a:endParaRPr>
            </a:p>
          </p:txBody>
        </p:sp>
        <p:sp>
          <p:nvSpPr>
            <p:cNvPr id="94" name="직사각형 93"/>
            <p:cNvSpPr/>
            <p:nvPr/>
          </p:nvSpPr>
          <p:spPr>
            <a:xfrm>
              <a:off x="2680175" y="2060848"/>
              <a:ext cx="2040943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</a:rPr>
                <a:t>1. </a:t>
              </a:r>
              <a:r>
                <a:rPr lang="ko-KR" altLang="en-US" sz="10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</a:rPr>
                <a:t>서울시 공공자전거</a:t>
              </a:r>
              <a:r>
                <a:rPr lang="en-US" altLang="ko-KR" sz="10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</a:rPr>
                <a:t> </a:t>
              </a:r>
              <a:r>
                <a:rPr lang="ko-KR" altLang="en-US" sz="10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</a:rPr>
                <a:t>이용 현황</a:t>
              </a:r>
              <a:endParaRPr lang="en-US" altLang="ko-KR" sz="10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  <a:ea typeface="+mj-ea"/>
              </a:endParaRPr>
            </a:p>
          </p:txBody>
        </p:sp>
        <p:sp>
          <p:nvSpPr>
            <p:cNvPr id="95" name="직사각형 94"/>
            <p:cNvSpPr/>
            <p:nvPr/>
          </p:nvSpPr>
          <p:spPr>
            <a:xfrm>
              <a:off x="2668661" y="3356992"/>
              <a:ext cx="2047355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  <a:ea typeface="+mj-ea"/>
                </a:rPr>
                <a:t>2. </a:t>
              </a:r>
              <a:r>
                <a:rPr lang="ko-KR" altLang="en-US" sz="10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</a:rPr>
                <a:t>서울시 구 별 대기환경 데이터</a:t>
              </a:r>
              <a:endParaRPr lang="en-US" altLang="ko-KR" sz="10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</a:endParaRPr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2699792" y="3561629"/>
              <a:ext cx="1935831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</a:rPr>
                <a:t>날짜</a:t>
              </a:r>
              <a:r>
                <a:rPr lang="en-US" altLang="ko-KR" sz="10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</a:rPr>
                <a:t>, </a:t>
              </a:r>
              <a:r>
                <a:rPr lang="ko-KR" altLang="en-US" sz="10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</a:rPr>
                <a:t>미세먼지</a:t>
              </a:r>
              <a:r>
                <a:rPr lang="en-US" altLang="ko-KR" sz="10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</a:rPr>
                <a:t>, </a:t>
              </a:r>
              <a:r>
                <a:rPr lang="ko-KR" altLang="en-US" sz="1000" dirty="0" err="1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</a:rPr>
                <a:t>초미세먼지</a:t>
              </a:r>
              <a:r>
                <a:rPr lang="en-US" altLang="ko-KR" sz="10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</a:rPr>
                <a:t>, </a:t>
              </a:r>
            </a:p>
            <a:p>
              <a:r>
                <a:rPr lang="ko-KR" altLang="en-US" sz="10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</a:rPr>
                <a:t>오존</a:t>
              </a:r>
              <a:r>
                <a:rPr lang="en-US" altLang="ko-KR" sz="10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</a:rPr>
                <a:t>, </a:t>
              </a:r>
              <a:r>
                <a:rPr lang="ko-KR" altLang="en-US" sz="10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</a:rPr>
                <a:t>이산화질소</a:t>
              </a:r>
              <a:r>
                <a:rPr lang="en-US" altLang="ko-KR" sz="10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</a:rPr>
                <a:t>, </a:t>
              </a:r>
              <a:r>
                <a:rPr lang="ko-KR" altLang="en-US" sz="1000" dirty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</a:rPr>
                <a:t>일</a:t>
              </a:r>
              <a:r>
                <a:rPr lang="ko-KR" altLang="en-US" sz="10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</a:rPr>
                <a:t>산화탄소</a:t>
              </a:r>
              <a:r>
                <a:rPr lang="en-US" altLang="ko-KR" sz="10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</a:rPr>
                <a:t>, </a:t>
              </a:r>
              <a:r>
                <a:rPr lang="ko-KR" altLang="en-US" sz="10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</a:rPr>
                <a:t>아황산가스</a:t>
              </a:r>
              <a:endParaRPr lang="en-US" altLang="ko-KR" sz="10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</a:endParaRPr>
            </a:p>
          </p:txBody>
        </p:sp>
        <p:sp>
          <p:nvSpPr>
            <p:cNvPr id="97" name="직사각형 96"/>
            <p:cNvSpPr/>
            <p:nvPr/>
          </p:nvSpPr>
          <p:spPr>
            <a:xfrm>
              <a:off x="2670678" y="4104476"/>
              <a:ext cx="1851616" cy="24622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0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</a:rPr>
                <a:t>3. </a:t>
              </a:r>
              <a:r>
                <a:rPr lang="ko-KR" altLang="en-US" sz="10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</a:rPr>
                <a:t>서울시 구 별 날씨 데이터</a:t>
              </a:r>
              <a:endParaRPr lang="en-US" altLang="ko-KR" sz="10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</a:endParaRPr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2708177" y="4293096"/>
              <a:ext cx="1908767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</a:rPr>
                <a:t>날짜</a:t>
              </a:r>
              <a:r>
                <a:rPr lang="en-US" altLang="ko-KR" sz="10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</a:rPr>
                <a:t>, </a:t>
              </a:r>
              <a:r>
                <a:rPr lang="ko-KR" altLang="en-US" sz="10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</a:rPr>
                <a:t>평균풍속</a:t>
              </a:r>
              <a:r>
                <a:rPr lang="en-US" altLang="ko-KR" sz="10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</a:rPr>
                <a:t>, </a:t>
              </a:r>
              <a:r>
                <a:rPr lang="ko-KR" altLang="en-US" sz="10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</a:rPr>
                <a:t>최대풍속</a:t>
              </a:r>
              <a:r>
                <a:rPr lang="en-US" altLang="ko-KR" sz="10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</a:rPr>
                <a:t>, </a:t>
              </a:r>
            </a:p>
            <a:p>
              <a:r>
                <a:rPr lang="ko-KR" altLang="en-US" sz="10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</a:rPr>
                <a:t>순간최고풍속</a:t>
              </a:r>
              <a:r>
                <a:rPr lang="en-US" altLang="ko-KR" sz="10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</a:rPr>
                <a:t>, </a:t>
              </a:r>
              <a:r>
                <a:rPr lang="ko-KR" altLang="en-US" sz="10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</a:rPr>
                <a:t>기온평균</a:t>
              </a:r>
              <a:r>
                <a:rPr lang="en-US" altLang="ko-KR" sz="10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</a:rPr>
                <a:t>, </a:t>
              </a:r>
            </a:p>
            <a:p>
              <a:r>
                <a:rPr lang="ko-KR" altLang="en-US" sz="10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</a:rPr>
                <a:t>강수일강수</a:t>
              </a:r>
              <a:r>
                <a:rPr lang="en-US" altLang="ko-KR" sz="10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</a:rPr>
                <a:t>, </a:t>
              </a:r>
              <a:r>
                <a:rPr lang="ko-KR" altLang="en-US" sz="10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</a:rPr>
                <a:t>습도평균</a:t>
              </a:r>
              <a:endParaRPr lang="en-US" altLang="ko-KR" sz="10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</a:endParaRPr>
            </a:p>
          </p:txBody>
        </p:sp>
        <p:sp>
          <p:nvSpPr>
            <p:cNvPr id="101" name="직사각형 100"/>
            <p:cNvSpPr/>
            <p:nvPr/>
          </p:nvSpPr>
          <p:spPr>
            <a:xfrm>
              <a:off x="4871546" y="2060848"/>
              <a:ext cx="2040943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</a:rPr>
                <a:t>1. </a:t>
              </a:r>
              <a:r>
                <a:rPr lang="ko-KR" altLang="en-US" sz="10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</a:rPr>
                <a:t>서울시 공공자전거</a:t>
              </a:r>
              <a:r>
                <a:rPr lang="en-US" altLang="ko-KR" sz="10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</a:rPr>
                <a:t> </a:t>
              </a:r>
              <a:r>
                <a:rPr lang="ko-KR" altLang="en-US" sz="10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</a:rPr>
                <a:t>이용 현황</a:t>
              </a:r>
              <a:endParaRPr lang="en-US" altLang="ko-KR" sz="10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  <a:ea typeface="+mj-ea"/>
              </a:endParaRPr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4888884" y="2402551"/>
              <a:ext cx="193810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</a:rPr>
                <a:t>서울시 전체 </a:t>
              </a:r>
              <a:r>
                <a:rPr lang="en-US" altLang="ko-KR" sz="10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</a:rPr>
                <a:t>25</a:t>
              </a:r>
              <a:r>
                <a:rPr lang="ko-KR" altLang="en-US" sz="10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</a:rPr>
                <a:t>개 구 중에 </a:t>
              </a:r>
              <a:endParaRPr lang="en-US" altLang="ko-KR" sz="10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</a:endParaRPr>
            </a:p>
            <a:p>
              <a:r>
                <a:rPr lang="en-US" altLang="ko-KR" sz="10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</a:rPr>
                <a:t>2016</a:t>
              </a:r>
              <a:r>
                <a:rPr lang="ko-KR" altLang="en-US" sz="10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</a:rPr>
                <a:t>년도 </a:t>
              </a:r>
              <a:r>
                <a:rPr lang="en-US" altLang="ko-KR" sz="10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</a:rPr>
                <a:t>14</a:t>
              </a:r>
              <a:r>
                <a:rPr lang="ko-KR" altLang="en-US" sz="10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</a:rPr>
                <a:t>개 구 </a:t>
              </a:r>
              <a:r>
                <a:rPr lang="ko-KR" altLang="en-US" sz="1000" dirty="0" err="1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</a:rPr>
                <a:t>결측값</a:t>
              </a:r>
              <a:r>
                <a:rPr lang="ko-KR" altLang="en-US" sz="1000" dirty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</a:rPr>
                <a:t> </a:t>
              </a:r>
              <a:r>
                <a:rPr lang="ko-KR" altLang="en-US" sz="10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</a:rPr>
                <a:t>존재</a:t>
              </a:r>
              <a:endParaRPr lang="en-US" altLang="ko-KR" sz="10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</a:endParaRPr>
            </a:p>
          </p:txBody>
        </p:sp>
        <p:sp>
          <p:nvSpPr>
            <p:cNvPr id="107" name="직사각형 106"/>
            <p:cNvSpPr/>
            <p:nvPr/>
          </p:nvSpPr>
          <p:spPr>
            <a:xfrm>
              <a:off x="4860032" y="2924944"/>
              <a:ext cx="2047355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  <a:ea typeface="+mj-ea"/>
                </a:rPr>
                <a:t>2. </a:t>
              </a:r>
              <a:r>
                <a:rPr lang="ko-KR" altLang="en-US" sz="10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</a:rPr>
                <a:t>서울시 구 별 대기환경 데이터</a:t>
              </a:r>
              <a:endParaRPr lang="en-US" altLang="ko-KR" sz="10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</a:endParaRPr>
            </a:p>
          </p:txBody>
        </p:sp>
        <p:sp>
          <p:nvSpPr>
            <p:cNvPr id="108" name="TextBox 107"/>
            <p:cNvSpPr txBox="1"/>
            <p:nvPr/>
          </p:nvSpPr>
          <p:spPr>
            <a:xfrm>
              <a:off x="4891163" y="3163034"/>
              <a:ext cx="186382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</a:rPr>
                <a:t>미세먼지</a:t>
              </a:r>
              <a:r>
                <a:rPr lang="en-US" altLang="ko-KR" sz="10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</a:rPr>
                <a:t>, </a:t>
              </a:r>
              <a:r>
                <a:rPr lang="ko-KR" altLang="en-US" sz="1000" dirty="0" err="1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</a:rPr>
                <a:t>초미세먼지</a:t>
              </a:r>
              <a:r>
                <a:rPr lang="en-US" altLang="ko-KR" sz="10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</a:rPr>
                <a:t>, </a:t>
              </a:r>
              <a:r>
                <a:rPr lang="ko-KR" altLang="en-US" sz="10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</a:rPr>
                <a:t>오존</a:t>
              </a:r>
              <a:r>
                <a:rPr lang="en-US" altLang="ko-KR" sz="10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</a:rPr>
                <a:t>, </a:t>
              </a:r>
              <a:r>
                <a:rPr lang="ko-KR" altLang="en-US" sz="10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</a:rPr>
                <a:t>이산화질소</a:t>
              </a:r>
              <a:r>
                <a:rPr lang="en-US" altLang="ko-KR" sz="10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</a:rPr>
                <a:t>, </a:t>
              </a:r>
              <a:r>
                <a:rPr lang="ko-KR" altLang="en-US" sz="1000" dirty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</a:rPr>
                <a:t>일</a:t>
              </a:r>
              <a:r>
                <a:rPr lang="ko-KR" altLang="en-US" sz="10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</a:rPr>
                <a:t>산화탄소</a:t>
              </a:r>
              <a:r>
                <a:rPr lang="en-US" altLang="ko-KR" sz="10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</a:rPr>
                <a:t>, </a:t>
              </a:r>
            </a:p>
            <a:p>
              <a:r>
                <a:rPr lang="ko-KR" altLang="en-US" sz="10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</a:rPr>
                <a:t>아황산가스 </a:t>
              </a:r>
              <a:r>
                <a:rPr lang="ko-KR" altLang="en-US" sz="1000" dirty="0" err="1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</a:rPr>
                <a:t>결측값</a:t>
              </a:r>
              <a:r>
                <a:rPr lang="ko-KR" altLang="en-US" sz="10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</a:rPr>
                <a:t> 존재</a:t>
              </a:r>
              <a:endParaRPr lang="en-US" altLang="ko-KR" sz="10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</a:endParaRPr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4899548" y="4027130"/>
              <a:ext cx="186382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</a:rPr>
                <a:t>평균풍속</a:t>
              </a:r>
              <a:r>
                <a:rPr lang="en-US" altLang="ko-KR" sz="10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</a:rPr>
                <a:t>, </a:t>
              </a:r>
              <a:r>
                <a:rPr lang="ko-KR" altLang="en-US" sz="10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</a:rPr>
                <a:t>최대풍속</a:t>
              </a:r>
              <a:r>
                <a:rPr lang="en-US" altLang="ko-KR" sz="10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</a:rPr>
                <a:t>, </a:t>
              </a:r>
              <a:r>
                <a:rPr lang="ko-KR" altLang="en-US" sz="10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</a:rPr>
                <a:t>순간최고풍속</a:t>
              </a:r>
              <a:r>
                <a:rPr lang="en-US" altLang="ko-KR" sz="10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</a:rPr>
                <a:t>, </a:t>
              </a:r>
              <a:r>
                <a:rPr lang="ko-KR" altLang="en-US" sz="10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</a:rPr>
                <a:t>기온평균</a:t>
              </a:r>
              <a:r>
                <a:rPr lang="en-US" altLang="ko-KR" sz="10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</a:rPr>
                <a:t>, </a:t>
              </a:r>
              <a:r>
                <a:rPr lang="ko-KR" altLang="en-US" sz="10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</a:rPr>
                <a:t>강수일강수</a:t>
              </a:r>
              <a:r>
                <a:rPr lang="en-US" altLang="ko-KR" sz="10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</a:rPr>
                <a:t>, </a:t>
              </a:r>
              <a:r>
                <a:rPr lang="ko-KR" altLang="en-US" sz="10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</a:rPr>
                <a:t>습도평균 </a:t>
              </a:r>
              <a:r>
                <a:rPr lang="ko-KR" altLang="en-US" sz="1000" dirty="0" err="1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</a:rPr>
                <a:t>결측값</a:t>
              </a:r>
              <a:r>
                <a:rPr lang="ko-KR" altLang="en-US" sz="10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</a:rPr>
                <a:t> 존재</a:t>
              </a:r>
              <a:endParaRPr lang="en-US" altLang="ko-KR" sz="10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</a:endParaRPr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4869473" y="3819699"/>
              <a:ext cx="1851616" cy="24622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0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</a:rPr>
                <a:t>3. </a:t>
              </a:r>
              <a:r>
                <a:rPr lang="ko-KR" altLang="en-US" sz="10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</a:rPr>
                <a:t>서울시 구 별 날씨 데이터</a:t>
              </a:r>
              <a:endParaRPr lang="en-US" altLang="ko-KR" sz="10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</a:endParaRPr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2665067" y="2269321"/>
              <a:ext cx="1975001" cy="9387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</a:rPr>
                <a:t>대여소 그룹 </a:t>
              </a:r>
              <a:r>
                <a:rPr lang="en-US" altLang="ko-KR" sz="10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</a:rPr>
                <a:t>-&gt; </a:t>
              </a:r>
              <a:r>
                <a:rPr lang="en-US" altLang="ko-KR" sz="10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FF0000"/>
                  </a:solidFill>
                  <a:latin typeface="+mj-ea"/>
                </a:rPr>
                <a:t>area</a:t>
              </a:r>
              <a:r>
                <a:rPr lang="en-US" altLang="ko-KR" sz="10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</a:rPr>
                <a:t>, </a:t>
              </a:r>
            </a:p>
            <a:p>
              <a:r>
                <a:rPr lang="ko-KR" altLang="en-US" sz="10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</a:rPr>
                <a:t>대여 일자</a:t>
              </a:r>
              <a:r>
                <a:rPr lang="en-US" altLang="ko-KR" sz="10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</a:rPr>
                <a:t>/</a:t>
              </a:r>
              <a:r>
                <a:rPr lang="ko-KR" altLang="en-US" sz="10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</a:rPr>
                <a:t>월 </a:t>
              </a:r>
              <a:r>
                <a:rPr lang="en-US" altLang="ko-KR" sz="10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</a:rPr>
                <a:t>-&gt; </a:t>
              </a:r>
              <a:r>
                <a:rPr lang="ko-KR" altLang="en-US" sz="10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FF0000"/>
                  </a:solidFill>
                  <a:latin typeface="+mj-ea"/>
                </a:rPr>
                <a:t>날짜</a:t>
              </a:r>
              <a:r>
                <a:rPr lang="en-US" altLang="ko-KR" sz="10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</a:rPr>
                <a:t>,</a:t>
              </a:r>
            </a:p>
            <a:p>
              <a:r>
                <a:rPr lang="ko-KR" altLang="en-US" sz="10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</a:rPr>
                <a:t>대여건수 </a:t>
              </a:r>
              <a:r>
                <a:rPr lang="en-US" altLang="ko-KR" sz="10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</a:rPr>
                <a:t>-&gt; </a:t>
              </a:r>
              <a:r>
                <a:rPr lang="en-US" altLang="ko-KR" sz="1000" dirty="0" err="1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FF0000"/>
                  </a:solidFill>
                  <a:latin typeface="+mj-ea"/>
                </a:rPr>
                <a:t>rentcnt</a:t>
              </a:r>
              <a:endParaRPr lang="en-US" altLang="ko-KR" sz="1000" dirty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FF0000"/>
                </a:solidFill>
                <a:latin typeface="+mj-ea"/>
              </a:endParaRPr>
            </a:p>
            <a:p>
              <a:endParaRPr lang="en-US" altLang="ko-KR" sz="5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</a:endParaRPr>
            </a:p>
            <a:p>
              <a:r>
                <a:rPr lang="ko-KR" altLang="en-US" sz="10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</a:rPr>
                <a:t>날짜 </a:t>
              </a:r>
              <a:r>
                <a:rPr lang="en-US" altLang="ko-KR" sz="10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</a:rPr>
                <a:t>-&gt;</a:t>
              </a:r>
              <a:r>
                <a:rPr lang="ko-KR" altLang="en-US" sz="10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</a:rPr>
                <a:t> </a:t>
              </a:r>
              <a:r>
                <a:rPr lang="en-US" altLang="ko-KR" sz="10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FF0000"/>
                  </a:solidFill>
                  <a:latin typeface="+mj-ea"/>
                </a:rPr>
                <a:t>month, day, weekday, </a:t>
              </a:r>
              <a:r>
                <a:rPr lang="en-US" altLang="ko-KR" sz="1000" dirty="0" err="1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FF0000"/>
                  </a:solidFill>
                  <a:latin typeface="+mj-ea"/>
                </a:rPr>
                <a:t>dayofweek</a:t>
              </a:r>
              <a:r>
                <a:rPr lang="en-US" altLang="ko-KR" sz="10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FF0000"/>
                  </a:solidFill>
                  <a:latin typeface="+mj-ea"/>
                </a:rPr>
                <a:t> </a:t>
              </a:r>
              <a:r>
                <a:rPr lang="ko-KR" altLang="en-US" sz="10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</a:rPr>
                <a:t>파생변수 생성</a:t>
              </a:r>
              <a:endParaRPr lang="en-US" altLang="ko-KR" sz="1000" dirty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</a:endParaRPr>
            </a:p>
          </p:txBody>
        </p:sp>
        <p:sp>
          <p:nvSpPr>
            <p:cNvPr id="112" name="직사각형 111"/>
            <p:cNvSpPr/>
            <p:nvPr/>
          </p:nvSpPr>
          <p:spPr>
            <a:xfrm>
              <a:off x="2675270" y="4869160"/>
              <a:ext cx="1957587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  <a:ea typeface="+mj-ea"/>
                </a:rPr>
                <a:t>4. </a:t>
              </a:r>
              <a:r>
                <a:rPr lang="ko-KR" altLang="en-US" sz="10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</a:rPr>
                <a:t>서울시 아파트 매매가격지수</a:t>
              </a:r>
              <a:endParaRPr lang="en-US" altLang="ko-KR" sz="10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</a:endParaRPr>
            </a:p>
          </p:txBody>
        </p:sp>
        <p:sp>
          <p:nvSpPr>
            <p:cNvPr id="113" name="TextBox 112"/>
            <p:cNvSpPr txBox="1"/>
            <p:nvPr/>
          </p:nvSpPr>
          <p:spPr>
            <a:xfrm>
              <a:off x="2699792" y="5085184"/>
              <a:ext cx="190876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</a:rPr>
                <a:t>날짜</a:t>
              </a:r>
              <a:r>
                <a:rPr lang="en-US" altLang="ko-KR" sz="10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</a:rPr>
                <a:t>, </a:t>
              </a:r>
            </a:p>
            <a:p>
              <a:r>
                <a:rPr lang="ko-KR" altLang="en-US" sz="10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</a:rPr>
                <a:t>매매가격지수 </a:t>
              </a:r>
              <a:r>
                <a:rPr lang="en-US" altLang="ko-KR" sz="10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</a:rPr>
                <a:t>-&gt; </a:t>
              </a:r>
              <a:r>
                <a:rPr lang="ko-KR" altLang="en-US" sz="10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FF0000"/>
                  </a:solidFill>
                  <a:latin typeface="+mj-ea"/>
                </a:rPr>
                <a:t>아파트가격</a:t>
              </a:r>
              <a:endParaRPr lang="en-US" altLang="ko-KR" sz="10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FF0000"/>
                </a:solidFill>
                <a:latin typeface="+mj-ea"/>
              </a:endParaRPr>
            </a:p>
          </p:txBody>
        </p:sp>
        <p:sp>
          <p:nvSpPr>
            <p:cNvPr id="114" name="직사각형 113"/>
            <p:cNvSpPr/>
            <p:nvPr/>
          </p:nvSpPr>
          <p:spPr>
            <a:xfrm>
              <a:off x="2676829" y="5528383"/>
              <a:ext cx="2066591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  <a:ea typeface="+mj-ea"/>
                </a:rPr>
                <a:t>5. </a:t>
              </a:r>
              <a:r>
                <a:rPr lang="ko-KR" altLang="en-US" sz="10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</a:rPr>
                <a:t>서울시 읍</a:t>
              </a:r>
              <a:r>
                <a:rPr lang="en-US" altLang="ko-KR" sz="10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</a:rPr>
                <a:t>, </a:t>
              </a:r>
              <a:r>
                <a:rPr lang="ko-KR" altLang="en-US" sz="10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</a:rPr>
                <a:t>면</a:t>
              </a:r>
              <a:r>
                <a:rPr lang="en-US" altLang="ko-KR" sz="10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</a:rPr>
                <a:t>, </a:t>
              </a:r>
              <a:r>
                <a:rPr lang="ko-KR" altLang="en-US" sz="10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</a:rPr>
                <a:t>동 별 주민등록 </a:t>
              </a:r>
              <a:endParaRPr lang="en-US" altLang="ko-KR" sz="10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</a:endParaRPr>
            </a:p>
            <a:p>
              <a:r>
                <a:rPr lang="en-US" altLang="ko-KR" sz="10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</a:rPr>
                <a:t>   </a:t>
              </a:r>
              <a:r>
                <a:rPr lang="ko-KR" altLang="en-US" sz="10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</a:rPr>
                <a:t>인구 데이터</a:t>
              </a:r>
              <a:endParaRPr lang="en-US" altLang="ko-KR" sz="10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</a:endParaRPr>
            </a:p>
          </p:txBody>
        </p:sp>
        <p:sp>
          <p:nvSpPr>
            <p:cNvPr id="115" name="TextBox 114"/>
            <p:cNvSpPr txBox="1"/>
            <p:nvPr/>
          </p:nvSpPr>
          <p:spPr>
            <a:xfrm>
              <a:off x="2699792" y="5881806"/>
              <a:ext cx="2012284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</a:rPr>
                <a:t>날짜</a:t>
              </a:r>
              <a:r>
                <a:rPr lang="en-US" altLang="ko-KR" sz="10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</a:rPr>
                <a:t>, </a:t>
              </a:r>
            </a:p>
            <a:p>
              <a:r>
                <a:rPr lang="en-US" altLang="ko-KR" sz="10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</a:rPr>
                <a:t>10 - 14</a:t>
              </a:r>
              <a:r>
                <a:rPr lang="ko-KR" altLang="en-US" sz="10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</a:rPr>
                <a:t>세 </a:t>
              </a:r>
              <a:r>
                <a:rPr lang="en-US" altLang="ko-KR" sz="10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</a:rPr>
                <a:t>~</a:t>
              </a:r>
              <a:r>
                <a:rPr lang="ko-KR" altLang="en-US" sz="10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</a:rPr>
                <a:t> </a:t>
              </a:r>
              <a:r>
                <a:rPr lang="en-US" altLang="ko-KR" sz="10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</a:rPr>
                <a:t>65 – 69</a:t>
              </a:r>
              <a:r>
                <a:rPr lang="ko-KR" altLang="en-US" sz="10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</a:rPr>
                <a:t>세 </a:t>
              </a:r>
              <a:r>
                <a:rPr lang="en-US" altLang="ko-KR" sz="10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</a:rPr>
                <a:t>-&gt; </a:t>
              </a:r>
              <a:r>
                <a:rPr lang="ko-KR" altLang="en-US" sz="10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FF0000"/>
                  </a:solidFill>
                  <a:latin typeface="+mj-ea"/>
                </a:rPr>
                <a:t>인구</a:t>
              </a:r>
              <a:endParaRPr lang="en-US" altLang="ko-KR" sz="10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FF0000"/>
                </a:solidFill>
                <a:latin typeface="+mj-ea"/>
              </a:endParaRPr>
            </a:p>
            <a:p>
              <a:r>
                <a:rPr lang="ko-KR" altLang="en-US" sz="10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</a:rPr>
                <a:t>파생변수 생성</a:t>
              </a:r>
              <a:endParaRPr lang="en-US" altLang="ko-KR" sz="10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</a:endParaRPr>
            </a:p>
          </p:txBody>
        </p:sp>
        <p:sp>
          <p:nvSpPr>
            <p:cNvPr id="116" name="직사각형 115"/>
            <p:cNvSpPr/>
            <p:nvPr/>
          </p:nvSpPr>
          <p:spPr>
            <a:xfrm>
              <a:off x="4860032" y="4858009"/>
              <a:ext cx="1957587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  <a:ea typeface="+mj-ea"/>
                </a:rPr>
                <a:t>4. </a:t>
              </a:r>
              <a:r>
                <a:rPr lang="ko-KR" altLang="en-US" sz="10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</a:rPr>
                <a:t>서울시 아파트 매매가격지수</a:t>
              </a:r>
              <a:endParaRPr lang="en-US" altLang="ko-KR" sz="10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</a:endParaRPr>
            </a:p>
          </p:txBody>
        </p:sp>
        <p:sp>
          <p:nvSpPr>
            <p:cNvPr id="117" name="TextBox 116"/>
            <p:cNvSpPr txBox="1"/>
            <p:nvPr/>
          </p:nvSpPr>
          <p:spPr>
            <a:xfrm>
              <a:off x="4882334" y="5107250"/>
              <a:ext cx="186382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</a:rPr>
                <a:t>아파트가격 </a:t>
              </a:r>
              <a:r>
                <a:rPr lang="en-US" altLang="ko-KR" sz="10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</a:rPr>
                <a:t>: </a:t>
              </a:r>
              <a:r>
                <a:rPr lang="ko-KR" altLang="en-US" sz="10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</a:rPr>
                <a:t>월 별 데이터</a:t>
              </a:r>
              <a:endParaRPr lang="en-US" altLang="ko-KR" sz="10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</a:endParaRPr>
            </a:p>
            <a:p>
              <a:r>
                <a:rPr lang="ko-KR" altLang="en-US" sz="10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</a:rPr>
                <a:t>월에 따른 일 별 </a:t>
              </a:r>
              <a:r>
                <a:rPr lang="ko-KR" altLang="en-US" sz="1000" dirty="0" err="1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</a:rPr>
                <a:t>결측값</a:t>
              </a:r>
              <a:r>
                <a:rPr lang="ko-KR" altLang="en-US" sz="10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</a:rPr>
                <a:t> 존재</a:t>
              </a:r>
              <a:endParaRPr lang="en-US" altLang="ko-KR" sz="10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</a:endParaRPr>
            </a:p>
          </p:txBody>
        </p:sp>
        <p:sp>
          <p:nvSpPr>
            <p:cNvPr id="118" name="직사각형 117"/>
            <p:cNvSpPr/>
            <p:nvPr/>
          </p:nvSpPr>
          <p:spPr>
            <a:xfrm>
              <a:off x="4860032" y="5528383"/>
              <a:ext cx="2066591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  <a:ea typeface="+mj-ea"/>
                </a:rPr>
                <a:t>5. </a:t>
              </a:r>
              <a:r>
                <a:rPr lang="ko-KR" altLang="en-US" sz="10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</a:rPr>
                <a:t>서울시 읍</a:t>
              </a:r>
              <a:r>
                <a:rPr lang="en-US" altLang="ko-KR" sz="10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</a:rPr>
                <a:t>, </a:t>
              </a:r>
              <a:r>
                <a:rPr lang="ko-KR" altLang="en-US" sz="10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</a:rPr>
                <a:t>면</a:t>
              </a:r>
              <a:r>
                <a:rPr lang="en-US" altLang="ko-KR" sz="10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</a:rPr>
                <a:t>, </a:t>
              </a:r>
              <a:r>
                <a:rPr lang="ko-KR" altLang="en-US" sz="10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</a:rPr>
                <a:t>동 별 주민등록 </a:t>
              </a:r>
              <a:endParaRPr lang="en-US" altLang="ko-KR" sz="10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</a:endParaRPr>
            </a:p>
            <a:p>
              <a:r>
                <a:rPr lang="en-US" altLang="ko-KR" sz="10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</a:rPr>
                <a:t>   </a:t>
              </a:r>
              <a:r>
                <a:rPr lang="ko-KR" altLang="en-US" sz="10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</a:rPr>
                <a:t>인구 데이터</a:t>
              </a:r>
              <a:endParaRPr lang="en-US" altLang="ko-KR" sz="10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</a:endParaRPr>
            </a:p>
          </p:txBody>
        </p:sp>
        <p:sp>
          <p:nvSpPr>
            <p:cNvPr id="119" name="TextBox 118"/>
            <p:cNvSpPr txBox="1"/>
            <p:nvPr/>
          </p:nvSpPr>
          <p:spPr>
            <a:xfrm>
              <a:off x="4884670" y="5877272"/>
              <a:ext cx="186382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 err="1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</a:rPr>
                <a:t>이구</a:t>
              </a:r>
              <a:r>
                <a:rPr lang="ko-KR" altLang="en-US" sz="10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</a:rPr>
                <a:t> </a:t>
              </a:r>
              <a:r>
                <a:rPr lang="en-US" altLang="ko-KR" sz="10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</a:rPr>
                <a:t>: </a:t>
              </a:r>
              <a:r>
                <a:rPr lang="ko-KR" altLang="en-US" sz="10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</a:rPr>
                <a:t>월 별 데이터</a:t>
              </a:r>
              <a:endParaRPr lang="en-US" altLang="ko-KR" sz="10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</a:endParaRPr>
            </a:p>
            <a:p>
              <a:r>
                <a:rPr lang="ko-KR" altLang="en-US" sz="10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</a:rPr>
                <a:t>월에 따른 일 별 </a:t>
              </a:r>
              <a:r>
                <a:rPr lang="ko-KR" altLang="en-US" sz="1000" dirty="0" err="1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</a:rPr>
                <a:t>결측값</a:t>
              </a:r>
              <a:r>
                <a:rPr lang="ko-KR" altLang="en-US" sz="10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</a:rPr>
                <a:t> 존재</a:t>
              </a:r>
              <a:endParaRPr lang="en-US" altLang="ko-KR" sz="10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</a:endParaRPr>
            </a:p>
          </p:txBody>
        </p:sp>
        <p:sp>
          <p:nvSpPr>
            <p:cNvPr id="121" name="직사각형 120"/>
            <p:cNvSpPr/>
            <p:nvPr/>
          </p:nvSpPr>
          <p:spPr>
            <a:xfrm>
              <a:off x="7031786" y="2060848"/>
              <a:ext cx="2040943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</a:rPr>
                <a:t>1. </a:t>
              </a:r>
              <a:r>
                <a:rPr lang="ko-KR" altLang="en-US" sz="10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</a:rPr>
                <a:t>서울시 공공자전거</a:t>
              </a:r>
              <a:r>
                <a:rPr lang="en-US" altLang="ko-KR" sz="10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</a:rPr>
                <a:t> </a:t>
              </a:r>
              <a:r>
                <a:rPr lang="ko-KR" altLang="en-US" sz="10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</a:rPr>
                <a:t>이용 현황</a:t>
              </a:r>
              <a:endParaRPr lang="en-US" altLang="ko-KR" sz="10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  <a:ea typeface="+mj-ea"/>
              </a:endParaRPr>
            </a:p>
          </p:txBody>
        </p:sp>
        <p:sp>
          <p:nvSpPr>
            <p:cNvPr id="122" name="TextBox 121"/>
            <p:cNvSpPr txBox="1"/>
            <p:nvPr/>
          </p:nvSpPr>
          <p:spPr>
            <a:xfrm>
              <a:off x="7049124" y="2227166"/>
              <a:ext cx="20377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</a:rPr>
                <a:t>Inner join (</a:t>
              </a:r>
              <a:r>
                <a:rPr lang="ko-KR" altLang="en-US" sz="10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</a:rPr>
                <a:t>조인키 </a:t>
              </a:r>
              <a:r>
                <a:rPr lang="en-US" altLang="ko-KR" sz="10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</a:rPr>
                <a:t>: area) : </a:t>
              </a:r>
              <a:r>
                <a:rPr lang="ko-KR" altLang="en-US" sz="10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</a:rPr>
                <a:t> 서울시 </a:t>
              </a:r>
              <a:r>
                <a:rPr lang="en-US" altLang="ko-KR" sz="10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</a:rPr>
                <a:t>11</a:t>
              </a:r>
              <a:r>
                <a:rPr lang="ko-KR" altLang="en-US" sz="10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</a:rPr>
                <a:t>개 구 병합 </a:t>
              </a:r>
              <a:r>
                <a:rPr lang="en-US" altLang="ko-KR" sz="10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</a:rPr>
                <a:t>-&gt;</a:t>
              </a:r>
              <a:r>
                <a:rPr lang="ko-KR" altLang="en-US" sz="10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</a:rPr>
                <a:t> </a:t>
              </a:r>
              <a:endParaRPr lang="en-US" altLang="ko-KR" sz="10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</a:endParaRPr>
            </a:p>
            <a:p>
              <a:r>
                <a:rPr lang="ko-KR" altLang="en-US" sz="10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</a:rPr>
                <a:t>일 별로 </a:t>
              </a:r>
              <a:r>
                <a:rPr lang="en-US" altLang="ko-KR" sz="1000" dirty="0" err="1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</a:rPr>
                <a:t>rentcnt</a:t>
              </a:r>
              <a:r>
                <a:rPr lang="ko-KR" altLang="en-US" sz="10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</a:rPr>
                <a:t> 합</a:t>
              </a:r>
              <a:r>
                <a:rPr lang="en-US" altLang="ko-KR" sz="10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  <a:sym typeface="Wingdings" panose="05000000000000000000" pitchFamily="2" charset="2"/>
                </a:rPr>
                <a:t> -&gt;</a:t>
              </a:r>
              <a:endParaRPr lang="en-US" altLang="ko-KR" sz="1000" dirty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</a:endParaRPr>
            </a:p>
            <a:p>
              <a:r>
                <a:rPr lang="ko-KR" altLang="en-US" sz="10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</a:rPr>
                <a:t>서울시 </a:t>
              </a:r>
              <a:r>
                <a:rPr lang="en-US" altLang="ko-KR" sz="10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</a:rPr>
                <a:t>11</a:t>
              </a:r>
              <a:r>
                <a:rPr lang="ko-KR" altLang="en-US" sz="10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</a:rPr>
                <a:t>개 구 별로 나눔</a:t>
              </a:r>
              <a:endParaRPr lang="en-US" altLang="ko-KR" sz="10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</a:endParaRPr>
            </a:p>
          </p:txBody>
        </p:sp>
        <p:sp>
          <p:nvSpPr>
            <p:cNvPr id="123" name="직사각형 122"/>
            <p:cNvSpPr/>
            <p:nvPr/>
          </p:nvSpPr>
          <p:spPr>
            <a:xfrm>
              <a:off x="7020272" y="2924944"/>
              <a:ext cx="2047355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  <a:ea typeface="+mj-ea"/>
                </a:rPr>
                <a:t>2. </a:t>
              </a:r>
              <a:r>
                <a:rPr lang="ko-KR" altLang="en-US" sz="10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</a:rPr>
                <a:t>서울시 구 별 대기환경 데이터</a:t>
              </a:r>
              <a:endParaRPr lang="en-US" altLang="ko-KR" sz="10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</a:endParaRPr>
            </a:p>
          </p:txBody>
        </p:sp>
        <p:sp>
          <p:nvSpPr>
            <p:cNvPr id="124" name="TextBox 123"/>
            <p:cNvSpPr txBox="1"/>
            <p:nvPr/>
          </p:nvSpPr>
          <p:spPr>
            <a:xfrm>
              <a:off x="7001036" y="3118430"/>
              <a:ext cx="210352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</a:rPr>
                <a:t>Inner join (</a:t>
              </a:r>
              <a:r>
                <a:rPr lang="ko-KR" altLang="en-US" sz="10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</a:rPr>
                <a:t>조인키 </a:t>
              </a:r>
              <a:r>
                <a:rPr lang="en-US" altLang="ko-KR" sz="10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</a:rPr>
                <a:t>: </a:t>
              </a:r>
              <a:r>
                <a:rPr lang="ko-KR" altLang="en-US" sz="10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</a:rPr>
                <a:t>날짜</a:t>
              </a:r>
              <a:r>
                <a:rPr lang="en-US" altLang="ko-KR" sz="10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</a:rPr>
                <a:t>) -&gt;</a:t>
              </a:r>
            </a:p>
            <a:p>
              <a:r>
                <a:rPr lang="en-US" altLang="ko-KR" sz="10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</a:rPr>
                <a:t>k-nearest neighbors Regression</a:t>
              </a:r>
              <a:r>
                <a:rPr lang="ko-KR" altLang="en-US" sz="10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</a:rPr>
                <a:t>방법으로 </a:t>
              </a:r>
              <a:r>
                <a:rPr lang="ko-KR" altLang="en-US" sz="1000" dirty="0" err="1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</a:rPr>
                <a:t>결측값</a:t>
              </a:r>
              <a:r>
                <a:rPr lang="ko-KR" altLang="en-US" sz="10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</a:rPr>
                <a:t> 보정</a:t>
              </a:r>
              <a:endParaRPr lang="en-US" altLang="ko-KR" sz="10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</a:endParaRPr>
            </a:p>
          </p:txBody>
        </p:sp>
        <p:sp>
          <p:nvSpPr>
            <p:cNvPr id="126" name="직사각형 125"/>
            <p:cNvSpPr/>
            <p:nvPr/>
          </p:nvSpPr>
          <p:spPr>
            <a:xfrm>
              <a:off x="7029713" y="3819699"/>
              <a:ext cx="1851616" cy="24622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0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</a:rPr>
                <a:t>3. </a:t>
              </a:r>
              <a:r>
                <a:rPr lang="ko-KR" altLang="en-US" sz="10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</a:rPr>
                <a:t>서울시 구 별 날씨 데이터</a:t>
              </a:r>
              <a:endParaRPr lang="en-US" altLang="ko-KR" sz="10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</a:endParaRPr>
            </a:p>
          </p:txBody>
        </p:sp>
        <p:sp>
          <p:nvSpPr>
            <p:cNvPr id="127" name="직사각형 126"/>
            <p:cNvSpPr/>
            <p:nvPr/>
          </p:nvSpPr>
          <p:spPr>
            <a:xfrm>
              <a:off x="7020272" y="4846858"/>
              <a:ext cx="1957587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  <a:ea typeface="+mj-ea"/>
                </a:rPr>
                <a:t>4. </a:t>
              </a:r>
              <a:r>
                <a:rPr lang="ko-KR" altLang="en-US" sz="10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</a:rPr>
                <a:t>서울시 아파트 매매가격지수</a:t>
              </a:r>
              <a:endParaRPr lang="en-US" altLang="ko-KR" sz="10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</a:endParaRPr>
            </a:p>
          </p:txBody>
        </p:sp>
        <p:sp>
          <p:nvSpPr>
            <p:cNvPr id="128" name="TextBox 127"/>
            <p:cNvSpPr txBox="1"/>
            <p:nvPr/>
          </p:nvSpPr>
          <p:spPr>
            <a:xfrm>
              <a:off x="7007849" y="5024091"/>
              <a:ext cx="231351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</a:rPr>
                <a:t>Full outer join (</a:t>
              </a:r>
              <a:r>
                <a:rPr lang="ko-KR" altLang="en-US" sz="10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</a:rPr>
                <a:t>조인키 </a:t>
              </a:r>
              <a:r>
                <a:rPr lang="en-US" altLang="ko-KR" sz="10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</a:rPr>
                <a:t>: </a:t>
              </a:r>
              <a:r>
                <a:rPr lang="ko-KR" altLang="en-US" sz="10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</a:rPr>
                <a:t>날짜</a:t>
              </a:r>
              <a:r>
                <a:rPr lang="en-US" altLang="ko-KR" sz="10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</a:rPr>
                <a:t>)</a:t>
              </a:r>
              <a:r>
                <a:rPr lang="ko-KR" altLang="en-US" sz="10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</a:rPr>
                <a:t> </a:t>
              </a:r>
              <a:r>
                <a:rPr lang="en-US" altLang="ko-KR" sz="10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</a:rPr>
                <a:t>-&gt; </a:t>
              </a:r>
            </a:p>
            <a:p>
              <a:r>
                <a:rPr lang="ko-KR" altLang="en-US" sz="10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</a:rPr>
                <a:t>일 별 </a:t>
              </a:r>
              <a:r>
                <a:rPr lang="ko-KR" altLang="en-US" sz="1000" dirty="0" err="1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</a:rPr>
                <a:t>결측값</a:t>
              </a:r>
              <a:r>
                <a:rPr lang="ko-KR" altLang="en-US" sz="1000" dirty="0" err="1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</a:rPr>
                <a:t>을</a:t>
              </a:r>
              <a:r>
                <a:rPr lang="en-US" altLang="ko-KR" sz="10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</a:rPr>
                <a:t> </a:t>
              </a:r>
              <a:r>
                <a:rPr lang="ko-KR" altLang="en-US" sz="10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</a:rPr>
                <a:t>월 별 값으로 대체</a:t>
              </a:r>
              <a:endParaRPr lang="en-US" altLang="ko-KR" sz="10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</a:endParaRPr>
            </a:p>
          </p:txBody>
        </p:sp>
        <p:sp>
          <p:nvSpPr>
            <p:cNvPr id="129" name="직사각형 128"/>
            <p:cNvSpPr/>
            <p:nvPr/>
          </p:nvSpPr>
          <p:spPr>
            <a:xfrm>
              <a:off x="7020272" y="5528383"/>
              <a:ext cx="2066591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  <a:ea typeface="+mj-ea"/>
                </a:rPr>
                <a:t>5. </a:t>
              </a:r>
              <a:r>
                <a:rPr lang="ko-KR" altLang="en-US" sz="10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</a:rPr>
                <a:t>서울시 읍</a:t>
              </a:r>
              <a:r>
                <a:rPr lang="en-US" altLang="ko-KR" sz="10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</a:rPr>
                <a:t>, </a:t>
              </a:r>
              <a:r>
                <a:rPr lang="ko-KR" altLang="en-US" sz="10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</a:rPr>
                <a:t>면</a:t>
              </a:r>
              <a:r>
                <a:rPr lang="en-US" altLang="ko-KR" sz="10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</a:rPr>
                <a:t>, </a:t>
              </a:r>
              <a:r>
                <a:rPr lang="ko-KR" altLang="en-US" sz="10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</a:rPr>
                <a:t>동 별 주민등록 </a:t>
              </a:r>
              <a:endParaRPr lang="en-US" altLang="ko-KR" sz="10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</a:endParaRPr>
            </a:p>
            <a:p>
              <a:r>
                <a:rPr lang="en-US" altLang="ko-KR" sz="10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</a:rPr>
                <a:t>   </a:t>
              </a:r>
              <a:r>
                <a:rPr lang="ko-KR" altLang="en-US" sz="10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</a:rPr>
                <a:t>인구 데이터</a:t>
              </a:r>
              <a:endParaRPr lang="en-US" altLang="ko-KR" sz="10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</a:endParaRPr>
            </a:p>
          </p:txBody>
        </p:sp>
      </p:grpSp>
      <p:sp>
        <p:nvSpPr>
          <p:cNvPr id="73" name="TextBox 72"/>
          <p:cNvSpPr txBox="1"/>
          <p:nvPr/>
        </p:nvSpPr>
        <p:spPr>
          <a:xfrm>
            <a:off x="6804248" y="5909210"/>
            <a:ext cx="23135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</a:rPr>
              <a:t>Full outer join (</a:t>
            </a:r>
            <a:r>
              <a:rPr lang="ko-KR" altLang="en-US" sz="10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</a:rPr>
              <a:t>조인키 </a:t>
            </a:r>
            <a:r>
              <a:rPr lang="en-US" altLang="ko-KR" sz="10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</a:rPr>
              <a:t>: </a:t>
            </a:r>
            <a:r>
              <a:rPr lang="ko-KR" altLang="en-US" sz="10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</a:rPr>
              <a:t>날짜</a:t>
            </a:r>
            <a:r>
              <a:rPr lang="en-US" altLang="ko-KR" sz="10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</a:rPr>
              <a:t>)</a:t>
            </a:r>
            <a:r>
              <a:rPr lang="ko-KR" altLang="en-US" sz="10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</a:rPr>
              <a:t> </a:t>
            </a:r>
            <a:r>
              <a:rPr lang="en-US" altLang="ko-KR" sz="10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</a:rPr>
              <a:t>-&gt; </a:t>
            </a:r>
          </a:p>
          <a:p>
            <a:r>
              <a:rPr lang="ko-KR" altLang="en-US" sz="10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</a:rPr>
              <a:t>일 별 </a:t>
            </a:r>
            <a:r>
              <a:rPr lang="ko-KR" altLang="en-US" sz="1000" dirty="0" err="1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</a:rPr>
              <a:t>결측값</a:t>
            </a:r>
            <a:r>
              <a:rPr lang="ko-KR" altLang="en-US" sz="1000" dirty="0" err="1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</a:rPr>
              <a:t>을</a:t>
            </a:r>
            <a:r>
              <a:rPr lang="en-US" altLang="ko-KR" sz="10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</a:rPr>
              <a:t> </a:t>
            </a:r>
            <a:r>
              <a:rPr lang="ko-KR" altLang="en-US" sz="10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</a:rPr>
              <a:t>월 별 값으로 대체</a:t>
            </a:r>
            <a:endParaRPr lang="en-US" altLang="ko-KR" sz="1000" dirty="0" smtClean="0">
              <a:ln>
                <a:solidFill>
                  <a:srgbClr val="313131">
                    <a:alpha val="33000"/>
                  </a:srgbClr>
                </a:solidFill>
              </a:ln>
              <a:solidFill>
                <a:srgbClr val="313131"/>
              </a:solidFill>
              <a:latin typeface="+mj-ea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6788952" y="4027130"/>
            <a:ext cx="210352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</a:rPr>
              <a:t>Inner join (</a:t>
            </a:r>
            <a:r>
              <a:rPr lang="ko-KR" altLang="en-US" sz="10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</a:rPr>
              <a:t>조인키 </a:t>
            </a:r>
            <a:r>
              <a:rPr lang="en-US" altLang="ko-KR" sz="10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</a:rPr>
              <a:t>: </a:t>
            </a:r>
            <a:r>
              <a:rPr lang="ko-KR" altLang="en-US" sz="10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</a:rPr>
              <a:t>날짜</a:t>
            </a:r>
            <a:r>
              <a:rPr lang="en-US" altLang="ko-KR" sz="10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</a:rPr>
              <a:t>) -&gt;</a:t>
            </a:r>
          </a:p>
          <a:p>
            <a:r>
              <a:rPr lang="en-US" altLang="ko-KR" sz="10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</a:rPr>
              <a:t>k-nearest neighbors Regression</a:t>
            </a:r>
            <a:r>
              <a:rPr lang="ko-KR" altLang="en-US" sz="10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</a:rPr>
              <a:t>방법으로 </a:t>
            </a:r>
            <a:r>
              <a:rPr lang="ko-KR" altLang="en-US" sz="1000" dirty="0" err="1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</a:rPr>
              <a:t>결측값</a:t>
            </a:r>
            <a:r>
              <a:rPr lang="ko-KR" altLang="en-US" sz="10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</a:rPr>
              <a:t> 보정</a:t>
            </a:r>
            <a:endParaRPr lang="en-US" altLang="ko-KR" sz="1000" dirty="0" smtClean="0">
              <a:ln>
                <a:solidFill>
                  <a:srgbClr val="313131">
                    <a:alpha val="33000"/>
                  </a:srgbClr>
                </a:solidFill>
              </a:ln>
              <a:solidFill>
                <a:srgbClr val="313131"/>
              </a:solidFill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290127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6551967"/>
            <a:ext cx="9144000" cy="357095"/>
          </a:xfrm>
          <a:prstGeom prst="rect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n>
                <a:solidFill>
                  <a:srgbClr val="F3F3F3">
                    <a:alpha val="31000"/>
                  </a:srgbClr>
                </a:solidFill>
              </a:ln>
              <a:solidFill>
                <a:srgbClr val="F3F3F3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0" y="-2070"/>
            <a:ext cx="9144000" cy="622758"/>
          </a:xfrm>
          <a:prstGeom prst="rect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0" y="-2070"/>
            <a:ext cx="9144000" cy="622758"/>
          </a:xfrm>
          <a:prstGeom prst="rect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n>
                <a:solidFill>
                  <a:srgbClr val="F3F3F3">
                    <a:alpha val="31000"/>
                  </a:srgbClr>
                </a:solidFill>
              </a:ln>
              <a:solidFill>
                <a:srgbClr val="F3F3F3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 flipH="1">
            <a:off x="0" y="668269"/>
            <a:ext cx="9144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 flipH="1">
            <a:off x="0" y="6491436"/>
            <a:ext cx="9144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슬라이드 번호 개체 틀 1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655E36B0-F3F2-466F-8968-79D13CE48AA2}" type="slidenum">
              <a:rPr lang="en-US" altLang="ko-KR" smtClean="0"/>
              <a:pPr algn="r"/>
              <a:t>2</a:t>
            </a:fld>
            <a:endParaRPr lang="en-US" dirty="0"/>
          </a:p>
        </p:txBody>
      </p:sp>
      <p:pic>
        <p:nvPicPr>
          <p:cNvPr id="14" name="Picture 2" descr="C:\Users\kitcoop\Desktop\자전거명언.jpg"/>
          <p:cNvPicPr preferRelativeResize="0"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9013" y="643538"/>
            <a:ext cx="9154800" cy="58464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371063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/>
          <p:cNvSpPr/>
          <p:nvPr/>
        </p:nvSpPr>
        <p:spPr>
          <a:xfrm flipV="1">
            <a:off x="0" y="6551967"/>
            <a:ext cx="9144000" cy="357095"/>
          </a:xfrm>
          <a:prstGeom prst="rect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 flipH="1">
            <a:off x="0" y="668269"/>
            <a:ext cx="9144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 flipH="1">
            <a:off x="0" y="6491436"/>
            <a:ext cx="9144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슬라이드 번호 개체 틀 3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655E36B0-F3F2-466F-8968-79D13CE48AA2}" type="slidenum">
              <a:rPr lang="en-US" altLang="ko-KR" smtClean="0"/>
              <a:pPr algn="r"/>
              <a:t>20</a:t>
            </a:fld>
            <a:endParaRPr lang="en-US" dirty="0"/>
          </a:p>
        </p:txBody>
      </p:sp>
      <p:grpSp>
        <p:nvGrpSpPr>
          <p:cNvPr id="2" name="그룹 23"/>
          <p:cNvGrpSpPr/>
          <p:nvPr/>
        </p:nvGrpSpPr>
        <p:grpSpPr>
          <a:xfrm>
            <a:off x="3319260" y="836712"/>
            <a:ext cx="2505494" cy="435025"/>
            <a:chOff x="3319260" y="836712"/>
            <a:chExt cx="2505494" cy="435025"/>
          </a:xfrm>
        </p:grpSpPr>
        <p:cxnSp>
          <p:nvCxnSpPr>
            <p:cNvPr id="31" name="직선 연결선 30"/>
            <p:cNvCxnSpPr/>
            <p:nvPr/>
          </p:nvCxnSpPr>
          <p:spPr>
            <a:xfrm>
              <a:off x="3754393" y="1144489"/>
              <a:ext cx="1635213" cy="0"/>
            </a:xfrm>
            <a:prstGeom prst="line">
              <a:avLst/>
            </a:prstGeom>
            <a:ln>
              <a:solidFill>
                <a:srgbClr val="31313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이등변 삼각형 38"/>
            <p:cNvSpPr/>
            <p:nvPr/>
          </p:nvSpPr>
          <p:spPr>
            <a:xfrm flipV="1">
              <a:off x="4508375" y="1144489"/>
              <a:ext cx="127248" cy="127248"/>
            </a:xfrm>
            <a:prstGeom prst="triangle">
              <a:avLst/>
            </a:prstGeom>
            <a:solidFill>
              <a:srgbClr val="31313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3319260" y="836712"/>
              <a:ext cx="250549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4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  <a:ea typeface="+mj-ea"/>
                </a:rPr>
                <a:t>k-NN Regression Imputation</a:t>
              </a:r>
            </a:p>
          </p:txBody>
        </p:sp>
      </p:grpSp>
      <p:grpSp>
        <p:nvGrpSpPr>
          <p:cNvPr id="4" name="그룹 29"/>
          <p:cNvGrpSpPr/>
          <p:nvPr/>
        </p:nvGrpSpPr>
        <p:grpSpPr>
          <a:xfrm>
            <a:off x="0" y="-2070"/>
            <a:ext cx="9144000" cy="675165"/>
            <a:chOff x="0" y="-2070"/>
            <a:chExt cx="9144000" cy="675165"/>
          </a:xfrm>
        </p:grpSpPr>
        <p:sp>
          <p:nvSpPr>
            <p:cNvPr id="42" name="직사각형 41"/>
            <p:cNvSpPr/>
            <p:nvPr/>
          </p:nvSpPr>
          <p:spPr>
            <a:xfrm>
              <a:off x="0" y="-2070"/>
              <a:ext cx="9144000" cy="622758"/>
            </a:xfrm>
            <a:prstGeom prst="rect">
              <a:avLst/>
            </a:prstGeom>
            <a:solidFill>
              <a:srgbClr val="3131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5" name="그룹 15"/>
            <p:cNvGrpSpPr/>
            <p:nvPr/>
          </p:nvGrpSpPr>
          <p:grpSpPr>
            <a:xfrm>
              <a:off x="329625" y="170809"/>
              <a:ext cx="8100027" cy="292388"/>
              <a:chOff x="1297980" y="170809"/>
              <a:chExt cx="6650181" cy="292388"/>
            </a:xfrm>
          </p:grpSpPr>
          <p:grpSp>
            <p:nvGrpSpPr>
              <p:cNvPr id="6" name="그룹 14"/>
              <p:cNvGrpSpPr/>
              <p:nvPr/>
            </p:nvGrpSpPr>
            <p:grpSpPr>
              <a:xfrm>
                <a:off x="1297980" y="170809"/>
                <a:ext cx="3541672" cy="292388"/>
                <a:chOff x="1297980" y="170809"/>
                <a:chExt cx="3541672" cy="292388"/>
              </a:xfrm>
            </p:grpSpPr>
            <p:sp>
              <p:nvSpPr>
                <p:cNvPr id="50" name="TextBox 49"/>
                <p:cNvSpPr txBox="1"/>
                <p:nvPr/>
              </p:nvSpPr>
              <p:spPr>
                <a:xfrm>
                  <a:off x="2034722" y="170809"/>
                  <a:ext cx="1221349" cy="29238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300" dirty="0" smtClean="0">
                      <a:ln>
                        <a:solidFill>
                          <a:srgbClr val="F3F3F3">
                            <a:alpha val="31000"/>
                          </a:srgbClr>
                        </a:solidFill>
                      </a:ln>
                      <a:solidFill>
                        <a:srgbClr val="F3F3F3"/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+mj-ea"/>
                      <a:ea typeface="+mj-ea"/>
                    </a:rPr>
                    <a:t>데이터 정의서</a:t>
                  </a:r>
                  <a:endParaRPr lang="ko-KR" altLang="en-US" sz="1300" dirty="0">
                    <a:ln>
                      <a:solidFill>
                        <a:srgbClr val="F3F3F3">
                          <a:alpha val="31000"/>
                        </a:srgbClr>
                      </a:solidFill>
                    </a:ln>
                    <a:solidFill>
                      <a:srgbClr val="F3F3F3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+mj-ea"/>
                    <a:ea typeface="+mj-ea"/>
                  </a:endParaRPr>
                </a:p>
              </p:txBody>
            </p:sp>
            <p:sp>
              <p:nvSpPr>
                <p:cNvPr id="51" name="TextBox 50"/>
                <p:cNvSpPr txBox="1"/>
                <p:nvPr/>
              </p:nvSpPr>
              <p:spPr>
                <a:xfrm>
                  <a:off x="3242033" y="170809"/>
                  <a:ext cx="1597619" cy="29238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300" dirty="0" smtClean="0">
                      <a:ln>
                        <a:solidFill>
                          <a:srgbClr val="F3F3F3">
                            <a:alpha val="31000"/>
                          </a:srgbClr>
                        </a:solidFill>
                      </a:ln>
                      <a:solidFill>
                        <a:srgbClr val="F3F3F3"/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+mj-ea"/>
                      <a:ea typeface="+mj-ea"/>
                    </a:rPr>
                    <a:t>데이터 검증 결과서</a:t>
                  </a:r>
                  <a:endParaRPr lang="ko-KR" altLang="en-US" sz="1300" dirty="0">
                    <a:ln>
                      <a:solidFill>
                        <a:srgbClr val="F3F3F3">
                          <a:alpha val="31000"/>
                        </a:srgbClr>
                      </a:solidFill>
                    </a:ln>
                    <a:solidFill>
                      <a:srgbClr val="F3F3F3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+mj-ea"/>
                    <a:ea typeface="+mj-ea"/>
                  </a:endParaRPr>
                </a:p>
              </p:txBody>
            </p:sp>
            <p:sp>
              <p:nvSpPr>
                <p:cNvPr id="52" name="TextBox 51"/>
                <p:cNvSpPr txBox="1"/>
                <p:nvPr/>
              </p:nvSpPr>
              <p:spPr>
                <a:xfrm>
                  <a:off x="1297980" y="170809"/>
                  <a:ext cx="726418" cy="29238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300" dirty="0" smtClean="0">
                      <a:ln>
                        <a:solidFill>
                          <a:srgbClr val="F3F3F3">
                            <a:alpha val="31000"/>
                          </a:srgbClr>
                        </a:solidFill>
                      </a:ln>
                      <a:solidFill>
                        <a:srgbClr val="F3F3F3"/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+mj-ea"/>
                      <a:ea typeface="+mj-ea"/>
                    </a:rPr>
                    <a:t>분석개요</a:t>
                  </a:r>
                  <a:endParaRPr lang="en-US" altLang="ko-KR" sz="1300" dirty="0" smtClean="0">
                    <a:ln>
                      <a:solidFill>
                        <a:srgbClr val="F3F3F3">
                          <a:alpha val="31000"/>
                        </a:srgbClr>
                      </a:solidFill>
                    </a:ln>
                    <a:solidFill>
                      <a:srgbClr val="F3F3F3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+mj-ea"/>
                    <a:ea typeface="+mj-ea"/>
                  </a:endParaRPr>
                </a:p>
              </p:txBody>
            </p:sp>
          </p:grpSp>
          <p:grpSp>
            <p:nvGrpSpPr>
              <p:cNvPr id="7" name="그룹 13"/>
              <p:cNvGrpSpPr/>
              <p:nvPr/>
            </p:nvGrpSpPr>
            <p:grpSpPr>
              <a:xfrm>
                <a:off x="4986271" y="170809"/>
                <a:ext cx="2961890" cy="292388"/>
                <a:chOff x="4986271" y="170809"/>
                <a:chExt cx="2961890" cy="292388"/>
              </a:xfrm>
            </p:grpSpPr>
            <p:sp>
              <p:nvSpPr>
                <p:cNvPr id="47" name="TextBox 46"/>
                <p:cNvSpPr txBox="1"/>
                <p:nvPr/>
              </p:nvSpPr>
              <p:spPr>
                <a:xfrm>
                  <a:off x="6071325" y="170809"/>
                  <a:ext cx="1343979" cy="29238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300" dirty="0" smtClean="0">
                      <a:ln>
                        <a:solidFill>
                          <a:srgbClr val="F3F3F3">
                            <a:alpha val="31000"/>
                          </a:srgbClr>
                        </a:solidFill>
                      </a:ln>
                      <a:solidFill>
                        <a:srgbClr val="F3F3F3"/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+mj-ea"/>
                      <a:ea typeface="+mj-ea"/>
                    </a:rPr>
                    <a:t>데이터 분석 보고서</a:t>
                  </a:r>
                  <a:endParaRPr lang="ko-KR" altLang="en-US" sz="1300" dirty="0">
                    <a:ln>
                      <a:solidFill>
                        <a:srgbClr val="F3F3F3">
                          <a:alpha val="31000"/>
                        </a:srgbClr>
                      </a:solidFill>
                    </a:ln>
                    <a:solidFill>
                      <a:srgbClr val="F3F3F3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+mj-ea"/>
                    <a:ea typeface="+mj-ea"/>
                  </a:endParaRPr>
                </a:p>
              </p:txBody>
            </p:sp>
            <p:sp>
              <p:nvSpPr>
                <p:cNvPr id="48" name="TextBox 47"/>
                <p:cNvSpPr txBox="1"/>
                <p:nvPr/>
              </p:nvSpPr>
              <p:spPr>
                <a:xfrm>
                  <a:off x="7522804" y="170809"/>
                  <a:ext cx="425357" cy="29238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300" dirty="0" smtClean="0">
                      <a:ln>
                        <a:solidFill>
                          <a:srgbClr val="F3F3F3">
                            <a:alpha val="31000"/>
                          </a:srgbClr>
                        </a:solidFill>
                      </a:ln>
                      <a:solidFill>
                        <a:srgbClr val="F3F3F3"/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+mj-ea"/>
                      <a:ea typeface="+mj-ea"/>
                    </a:rPr>
                    <a:t>결론</a:t>
                  </a:r>
                  <a:endParaRPr lang="ko-KR" altLang="en-US" sz="1300" dirty="0">
                    <a:ln>
                      <a:solidFill>
                        <a:srgbClr val="F3F3F3">
                          <a:alpha val="31000"/>
                        </a:srgbClr>
                      </a:solidFill>
                    </a:ln>
                    <a:solidFill>
                      <a:srgbClr val="F3F3F3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+mj-ea"/>
                    <a:ea typeface="+mj-ea"/>
                  </a:endParaRPr>
                </a:p>
              </p:txBody>
            </p:sp>
            <p:sp>
              <p:nvSpPr>
                <p:cNvPr id="49" name="TextBox 48"/>
                <p:cNvSpPr txBox="1"/>
                <p:nvPr/>
              </p:nvSpPr>
              <p:spPr>
                <a:xfrm>
                  <a:off x="4986271" y="170809"/>
                  <a:ext cx="884667" cy="29238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300" dirty="0" smtClean="0">
                      <a:ln>
                        <a:solidFill>
                          <a:srgbClr val="F3F3F3">
                            <a:alpha val="31000"/>
                          </a:srgbClr>
                        </a:solidFill>
                      </a:ln>
                      <a:solidFill>
                        <a:srgbClr val="F3F3F3"/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+mj-ea"/>
                      <a:ea typeface="+mj-ea"/>
                    </a:rPr>
                    <a:t>데이터 탐색</a:t>
                  </a:r>
                  <a:endParaRPr lang="ko-KR" altLang="en-US" sz="1300" dirty="0">
                    <a:ln>
                      <a:solidFill>
                        <a:srgbClr val="F3F3F3">
                          <a:alpha val="31000"/>
                        </a:srgbClr>
                      </a:solidFill>
                    </a:ln>
                    <a:solidFill>
                      <a:srgbClr val="F3F3F3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+mj-ea"/>
                    <a:ea typeface="+mj-ea"/>
                  </a:endParaRPr>
                </a:p>
              </p:txBody>
            </p:sp>
          </p:grpSp>
        </p:grpSp>
        <p:sp>
          <p:nvSpPr>
            <p:cNvPr id="44" name="이등변 삼각형 43"/>
            <p:cNvSpPr/>
            <p:nvPr/>
          </p:nvSpPr>
          <p:spPr>
            <a:xfrm>
              <a:off x="3571868" y="457071"/>
              <a:ext cx="216024" cy="216024"/>
            </a:xfrm>
            <a:prstGeom prst="triangle">
              <a:avLst/>
            </a:prstGeom>
            <a:solidFill>
              <a:srgbClr val="DD811C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356980" y="1340768"/>
            <a:ext cx="896754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</a:rPr>
              <a:t>데이터 </a:t>
            </a:r>
            <a:r>
              <a:rPr lang="ko-KR" altLang="en-US" sz="1400" dirty="0" err="1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</a:rPr>
              <a:t>결측값</a:t>
            </a:r>
            <a:r>
              <a:rPr lang="ko-KR" altLang="en-US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</a:rPr>
              <a:t> 존재 시</a:t>
            </a:r>
            <a:r>
              <a:rPr lang="en-US" altLang="ko-KR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</a:rPr>
              <a:t>, </a:t>
            </a:r>
            <a:r>
              <a:rPr lang="ko-KR" altLang="en-US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</a:rPr>
              <a:t>예측하고자 하는 데이터로부터 가장 가까운 </a:t>
            </a:r>
            <a:r>
              <a:rPr lang="en-US" altLang="ko-KR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</a:rPr>
              <a:t>k</a:t>
            </a:r>
            <a:r>
              <a:rPr lang="ko-KR" altLang="en-US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</a:rPr>
              <a:t>개의 이웃을 찾은 뒤</a:t>
            </a:r>
            <a:r>
              <a:rPr lang="en-US" altLang="ko-KR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</a:rPr>
              <a:t>, </a:t>
            </a:r>
            <a:r>
              <a:rPr lang="ko-KR" altLang="en-US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</a:rPr>
              <a:t>이들 이웃으로부터 예측하고자 하는 데이터의 분류를 정하여 값을 대체하는 방법</a:t>
            </a:r>
            <a:endParaRPr lang="en-US" altLang="ko-KR" sz="1400" dirty="0" smtClean="0">
              <a:ln>
                <a:solidFill>
                  <a:srgbClr val="313131">
                    <a:alpha val="33000"/>
                  </a:srgbClr>
                </a:solidFill>
              </a:ln>
              <a:solidFill>
                <a:srgbClr val="313131"/>
              </a:solidFill>
              <a:latin typeface="+mj-ea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400" dirty="0" smtClean="0">
              <a:ln>
                <a:solidFill>
                  <a:srgbClr val="313131">
                    <a:alpha val="33000"/>
                  </a:srgbClr>
                </a:solidFill>
              </a:ln>
              <a:solidFill>
                <a:srgbClr val="313131"/>
              </a:solidFill>
              <a:latin typeface="+mj-ea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</a:rPr>
              <a:t>k-NN Regression</a:t>
            </a:r>
            <a:r>
              <a:rPr lang="ko-KR" altLang="en-US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</a:rPr>
              <a:t>에서 </a:t>
            </a:r>
            <a:r>
              <a:rPr lang="en-US" altLang="ko-KR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</a:rPr>
              <a:t>k-NN </a:t>
            </a:r>
            <a:r>
              <a:rPr lang="ko-KR" altLang="en-US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</a:rPr>
              <a:t>알고리즘은 연속 변수를 추정하는데 쓰임</a:t>
            </a:r>
            <a:endParaRPr lang="en-US" altLang="ko-KR" sz="1400" dirty="0" smtClean="0">
              <a:ln>
                <a:solidFill>
                  <a:srgbClr val="313131">
                    <a:alpha val="33000"/>
                  </a:srgbClr>
                </a:solidFill>
              </a:ln>
              <a:solidFill>
                <a:srgbClr val="313131"/>
              </a:solidFill>
              <a:latin typeface="+mj-ea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400" dirty="0" smtClean="0">
              <a:ln>
                <a:solidFill>
                  <a:srgbClr val="313131">
                    <a:alpha val="33000"/>
                  </a:srgbClr>
                </a:solidFill>
              </a:ln>
              <a:solidFill>
                <a:srgbClr val="313131"/>
              </a:solidFill>
              <a:latin typeface="+mj-ea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 err="1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</a:rPr>
              <a:t>n_neighbors</a:t>
            </a:r>
            <a:r>
              <a:rPr lang="en-US" altLang="ko-KR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</a:rPr>
              <a:t>, </a:t>
            </a:r>
            <a:r>
              <a:rPr lang="ko-KR" altLang="en-US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</a:rPr>
              <a:t>교차검증</a:t>
            </a:r>
            <a:r>
              <a:rPr lang="en-US" altLang="ko-KR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</a:rPr>
              <a:t>(k - fold cross validation)</a:t>
            </a:r>
            <a:r>
              <a:rPr lang="ko-KR" altLang="en-US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</a:rPr>
              <a:t>을 하기 위한 </a:t>
            </a:r>
            <a:r>
              <a:rPr lang="en-US" altLang="ko-KR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</a:rPr>
              <a:t>k </a:t>
            </a:r>
            <a:r>
              <a:rPr lang="ko-KR" altLang="en-US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</a:rPr>
              <a:t>설정 필요</a:t>
            </a:r>
            <a:endParaRPr lang="en-US" altLang="ko-KR" sz="1400" dirty="0" smtClean="0">
              <a:ln>
                <a:solidFill>
                  <a:srgbClr val="313131">
                    <a:alpha val="33000"/>
                  </a:srgbClr>
                </a:solidFill>
              </a:ln>
              <a:solidFill>
                <a:srgbClr val="313131"/>
              </a:solidFill>
              <a:latin typeface="+mj-ea"/>
            </a:endParaRPr>
          </a:p>
        </p:txBody>
      </p:sp>
      <p:pic>
        <p:nvPicPr>
          <p:cNvPr id="4813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3528" y="2849463"/>
            <a:ext cx="4334852" cy="32438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" name="직사각형 25"/>
          <p:cNvSpPr/>
          <p:nvPr/>
        </p:nvSpPr>
        <p:spPr>
          <a:xfrm>
            <a:off x="4608512" y="2852936"/>
            <a:ext cx="4716016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itchFamily="2" charset="2"/>
              <a:buChar char="u"/>
            </a:pPr>
            <a:r>
              <a:rPr lang="en-US" altLang="ko-KR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</a:rPr>
              <a:t> k-NN Regression </a:t>
            </a:r>
            <a:r>
              <a:rPr lang="ko-KR" altLang="en-US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</a:rPr>
              <a:t>작동 원리</a:t>
            </a:r>
            <a:endParaRPr lang="en-US" altLang="ko-KR" sz="1400" dirty="0" smtClean="0">
              <a:ln>
                <a:solidFill>
                  <a:srgbClr val="313131">
                    <a:alpha val="33000"/>
                  </a:srgbClr>
                </a:solidFill>
              </a:ln>
              <a:solidFill>
                <a:srgbClr val="313131"/>
              </a:solidFill>
              <a:latin typeface="+mj-ea"/>
            </a:endParaRPr>
          </a:p>
          <a:p>
            <a:endParaRPr lang="en-US" altLang="ko-KR" sz="1400" dirty="0" smtClean="0">
              <a:ln>
                <a:solidFill>
                  <a:srgbClr val="313131">
                    <a:alpha val="33000"/>
                  </a:srgbClr>
                </a:solidFill>
              </a:ln>
              <a:solidFill>
                <a:srgbClr val="313131"/>
              </a:solidFill>
              <a:latin typeface="+mj-ea"/>
            </a:endParaRPr>
          </a:p>
          <a:p>
            <a:r>
              <a:rPr lang="en-US" altLang="ko-KR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</a:rPr>
              <a:t>1. </a:t>
            </a:r>
            <a:r>
              <a:rPr lang="ko-KR" altLang="en-US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</a:rPr>
              <a:t>추정하고자 하는 데이터로부터 분류된 데이터까지의 </a:t>
            </a:r>
            <a:r>
              <a:rPr lang="ko-KR" altLang="en-US" sz="1400" dirty="0" err="1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</a:rPr>
              <a:t>유클리드</a:t>
            </a:r>
            <a:r>
              <a:rPr lang="ko-KR" altLang="en-US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</a:rPr>
              <a:t> </a:t>
            </a:r>
            <a:r>
              <a:rPr lang="ko-KR" altLang="en-US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</a:rPr>
              <a:t>거리</a:t>
            </a:r>
            <a:r>
              <a:rPr lang="en-US" altLang="ko-KR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</a:rPr>
              <a:t>(default)</a:t>
            </a:r>
            <a:r>
              <a:rPr lang="ko-KR" altLang="en-US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</a:rPr>
              <a:t>를 계산</a:t>
            </a:r>
            <a:endParaRPr lang="en-US" altLang="ko-KR" sz="1400" dirty="0" smtClean="0">
              <a:ln>
                <a:solidFill>
                  <a:srgbClr val="313131">
                    <a:alpha val="33000"/>
                  </a:srgbClr>
                </a:solidFill>
              </a:ln>
              <a:solidFill>
                <a:srgbClr val="313131"/>
              </a:solidFill>
              <a:latin typeface="+mj-ea"/>
            </a:endParaRPr>
          </a:p>
          <a:p>
            <a:endParaRPr lang="en-US" altLang="ko-KR" sz="1400" dirty="0" smtClean="0">
              <a:ln>
                <a:solidFill>
                  <a:srgbClr val="313131">
                    <a:alpha val="33000"/>
                  </a:srgbClr>
                </a:solidFill>
              </a:ln>
              <a:solidFill>
                <a:srgbClr val="313131"/>
              </a:solidFill>
              <a:latin typeface="+mj-ea"/>
            </a:endParaRPr>
          </a:p>
          <a:p>
            <a:r>
              <a:rPr lang="en-US" altLang="ko-KR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</a:rPr>
              <a:t>2.</a:t>
            </a:r>
            <a:r>
              <a:rPr lang="ko-KR" altLang="en-US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</a:rPr>
              <a:t> 거리가 계산된 데이터를 오름차순으로 정렬</a:t>
            </a:r>
            <a:endParaRPr lang="en-US" altLang="ko-KR" sz="1400" dirty="0" smtClean="0">
              <a:ln>
                <a:solidFill>
                  <a:srgbClr val="313131">
                    <a:alpha val="33000"/>
                  </a:srgbClr>
                </a:solidFill>
              </a:ln>
              <a:solidFill>
                <a:srgbClr val="313131"/>
              </a:solidFill>
              <a:latin typeface="+mj-ea"/>
            </a:endParaRPr>
          </a:p>
          <a:p>
            <a:endParaRPr lang="en-US" altLang="ko-KR" sz="1400" dirty="0" smtClean="0">
              <a:ln>
                <a:solidFill>
                  <a:srgbClr val="313131">
                    <a:alpha val="33000"/>
                  </a:srgbClr>
                </a:solidFill>
              </a:ln>
              <a:solidFill>
                <a:srgbClr val="313131"/>
              </a:solidFill>
              <a:latin typeface="+mj-ea"/>
            </a:endParaRPr>
          </a:p>
          <a:p>
            <a:r>
              <a:rPr lang="en-US" altLang="ko-KR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</a:rPr>
              <a:t>3. RMSE</a:t>
            </a:r>
            <a:r>
              <a:rPr lang="ko-KR" altLang="en-US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</a:rPr>
              <a:t>에 기반한 최근접 이웃들을 발견하는데 최적의 수를 찾음</a:t>
            </a:r>
            <a:r>
              <a:rPr lang="en-US" altLang="ko-KR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</a:rPr>
              <a:t> (</a:t>
            </a:r>
            <a:r>
              <a:rPr lang="ko-KR" altLang="en-US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</a:rPr>
              <a:t>이 과정은 교차검증을 통해 이루어짐</a:t>
            </a:r>
            <a:r>
              <a:rPr lang="en-US" altLang="ko-KR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</a:rPr>
              <a:t>)</a:t>
            </a:r>
          </a:p>
          <a:p>
            <a:endParaRPr lang="en-US" altLang="ko-KR" sz="1400" dirty="0" smtClean="0">
              <a:ln>
                <a:solidFill>
                  <a:srgbClr val="313131">
                    <a:alpha val="33000"/>
                  </a:srgbClr>
                </a:solidFill>
              </a:ln>
              <a:solidFill>
                <a:srgbClr val="313131"/>
              </a:solidFill>
              <a:latin typeface="+mj-ea"/>
            </a:endParaRPr>
          </a:p>
          <a:p>
            <a:r>
              <a:rPr lang="en-US" altLang="ko-KR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</a:rPr>
              <a:t>4. K-</a:t>
            </a:r>
            <a:r>
              <a:rPr lang="ko-KR" altLang="en-US" sz="1400" dirty="0" err="1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</a:rPr>
              <a:t>최근접</a:t>
            </a:r>
            <a:r>
              <a:rPr lang="ko-KR" altLang="en-US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</a:rPr>
              <a:t> </a:t>
            </a:r>
            <a:r>
              <a:rPr lang="ko-KR" altLang="en-US" sz="1400" dirty="0" err="1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</a:rPr>
              <a:t>다변량</a:t>
            </a:r>
            <a:r>
              <a:rPr lang="ko-KR" altLang="en-US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</a:rPr>
              <a:t> 이웃들에서 거리의 역수를 가중치로 한 가중 평균을 계산</a:t>
            </a:r>
            <a:endParaRPr lang="en-US" altLang="ko-KR" sz="1400" dirty="0" smtClean="0">
              <a:ln>
                <a:solidFill>
                  <a:srgbClr val="313131">
                    <a:alpha val="33000"/>
                  </a:srgbClr>
                </a:solidFill>
              </a:ln>
              <a:solidFill>
                <a:srgbClr val="313131"/>
              </a:solidFill>
              <a:latin typeface="+mj-ea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58768" y="6093296"/>
            <a:ext cx="87870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</a:rPr>
              <a:t>본 연구는 </a:t>
            </a:r>
            <a:r>
              <a:rPr lang="en-US" altLang="ko-KR" sz="1400" dirty="0" err="1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</a:rPr>
              <a:t>n_neighbors</a:t>
            </a:r>
            <a:r>
              <a:rPr lang="en-US" altLang="ko-KR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</a:rPr>
              <a:t> = 3, k = 10 (10 – fold cross validation)</a:t>
            </a:r>
            <a:r>
              <a:rPr lang="ko-KR" altLang="en-US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</a:rPr>
              <a:t>으로 </a:t>
            </a:r>
            <a:r>
              <a:rPr lang="ko-KR" altLang="en-US" sz="1400" dirty="0" err="1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</a:rPr>
              <a:t>결측값</a:t>
            </a:r>
            <a:r>
              <a:rPr lang="ko-KR" altLang="en-US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</a:rPr>
              <a:t> 보정 </a:t>
            </a:r>
            <a:endParaRPr lang="en-US" altLang="ko-KR" sz="1400" dirty="0" smtClean="0">
              <a:ln>
                <a:solidFill>
                  <a:srgbClr val="313131">
                    <a:alpha val="33000"/>
                  </a:srgbClr>
                </a:solidFill>
              </a:ln>
              <a:solidFill>
                <a:srgbClr val="313131"/>
              </a:solidFill>
              <a:latin typeface="+mj-ea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203848" y="3902859"/>
            <a:ext cx="10081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FF0000"/>
                </a:solidFill>
                <a:latin typeface="+mj-ea"/>
              </a:rPr>
              <a:t>추정된 데이터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907704" y="3717032"/>
            <a:ext cx="10081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FF0000"/>
                </a:solidFill>
                <a:latin typeface="+mj-ea"/>
              </a:rPr>
              <a:t>추정된 데이터</a:t>
            </a:r>
          </a:p>
        </p:txBody>
      </p:sp>
      <p:sp>
        <p:nvSpPr>
          <p:cNvPr id="33" name="직사각형 32"/>
          <p:cNvSpPr/>
          <p:nvPr/>
        </p:nvSpPr>
        <p:spPr>
          <a:xfrm>
            <a:off x="6408712" y="6290698"/>
            <a:ext cx="284380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</a:rPr>
              <a:t>(2016</a:t>
            </a:r>
            <a:r>
              <a:rPr lang="ko-KR" altLang="en-US" sz="10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</a:rPr>
              <a:t>년 기상청 외 </a:t>
            </a:r>
            <a:r>
              <a:rPr lang="ko-KR" altLang="en-US" sz="1000" dirty="0" err="1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</a:rPr>
              <a:t>빅데이터</a:t>
            </a:r>
            <a:r>
              <a:rPr lang="ko-KR" altLang="en-US" sz="10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</a:rPr>
              <a:t> 분석 서비스</a:t>
            </a:r>
            <a:r>
              <a:rPr lang="en-US" altLang="ko-KR" sz="10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</a:rPr>
              <a:t>)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xmlns="" val="208258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/>
          <p:cNvSpPr/>
          <p:nvPr/>
        </p:nvSpPr>
        <p:spPr>
          <a:xfrm flipV="1">
            <a:off x="0" y="6551967"/>
            <a:ext cx="9144000" cy="357095"/>
          </a:xfrm>
          <a:prstGeom prst="rect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 flipH="1">
            <a:off x="0" y="668269"/>
            <a:ext cx="9144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 flipH="1">
            <a:off x="0" y="6491436"/>
            <a:ext cx="9144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슬라이드 번호 개체 틀 3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655E36B0-F3F2-466F-8968-79D13CE48AA2}" type="slidenum">
              <a:rPr lang="en-US" altLang="ko-KR" smtClean="0"/>
              <a:pPr algn="r"/>
              <a:t>21</a:t>
            </a:fld>
            <a:endParaRPr lang="en-US" dirty="0"/>
          </a:p>
        </p:txBody>
      </p:sp>
      <p:grpSp>
        <p:nvGrpSpPr>
          <p:cNvPr id="6" name="그룹 23"/>
          <p:cNvGrpSpPr/>
          <p:nvPr/>
        </p:nvGrpSpPr>
        <p:grpSpPr>
          <a:xfrm>
            <a:off x="3754393" y="836712"/>
            <a:ext cx="1635213" cy="435025"/>
            <a:chOff x="3754393" y="836712"/>
            <a:chExt cx="1635213" cy="435025"/>
          </a:xfrm>
        </p:grpSpPr>
        <p:cxnSp>
          <p:nvCxnSpPr>
            <p:cNvPr id="31" name="직선 연결선 30"/>
            <p:cNvCxnSpPr/>
            <p:nvPr/>
          </p:nvCxnSpPr>
          <p:spPr>
            <a:xfrm>
              <a:off x="3754393" y="1144489"/>
              <a:ext cx="1635213" cy="0"/>
            </a:xfrm>
            <a:prstGeom prst="line">
              <a:avLst/>
            </a:prstGeom>
            <a:ln>
              <a:solidFill>
                <a:srgbClr val="31313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이등변 삼각형 38"/>
            <p:cNvSpPr/>
            <p:nvPr/>
          </p:nvSpPr>
          <p:spPr>
            <a:xfrm flipV="1">
              <a:off x="4508375" y="1144489"/>
              <a:ext cx="127248" cy="127248"/>
            </a:xfrm>
            <a:prstGeom prst="triangle">
              <a:avLst/>
            </a:prstGeom>
            <a:solidFill>
              <a:srgbClr val="31313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3999568" y="836712"/>
              <a:ext cx="114486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4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  <a:ea typeface="+mj-ea"/>
                </a:rPr>
                <a:t>최종 데이터</a:t>
              </a:r>
              <a:endParaRPr lang="en-US" altLang="ko-KR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357158" y="5607939"/>
            <a:ext cx="853532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n-US" altLang="ko-KR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  <a:ea typeface="+mj-ea"/>
              </a:rPr>
              <a:t> n</a:t>
            </a:r>
            <a:r>
              <a:rPr lang="ko-KR" altLang="en-US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  <a:ea typeface="+mj-ea"/>
              </a:rPr>
              <a:t> </a:t>
            </a:r>
            <a:r>
              <a:rPr lang="en-US" altLang="ko-KR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  <a:ea typeface="+mj-ea"/>
              </a:rPr>
              <a:t>= 7168, </a:t>
            </a:r>
            <a:r>
              <a:rPr lang="ko-KR" altLang="en-US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  <a:ea typeface="+mj-ea"/>
              </a:rPr>
              <a:t>변수의 총 개수</a:t>
            </a:r>
            <a:r>
              <a:rPr lang="en-US" altLang="ko-KR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  <a:ea typeface="+mj-ea"/>
              </a:rPr>
              <a:t>(p)</a:t>
            </a:r>
            <a:r>
              <a:rPr lang="ko-KR" altLang="en-US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  <a:ea typeface="+mj-ea"/>
              </a:rPr>
              <a:t> </a:t>
            </a:r>
            <a:r>
              <a:rPr lang="en-US" altLang="ko-KR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  <a:ea typeface="+mj-ea"/>
              </a:rPr>
              <a:t>= 21 – </a:t>
            </a:r>
            <a:r>
              <a:rPr lang="en-US" altLang="ko-KR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FF0000"/>
                </a:solidFill>
                <a:latin typeface="+mj-ea"/>
                <a:ea typeface="+mj-ea"/>
              </a:rPr>
              <a:t>2(</a:t>
            </a:r>
            <a:r>
              <a:rPr lang="ko-KR" altLang="en-US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FF0000"/>
                </a:solidFill>
                <a:latin typeface="+mj-ea"/>
                <a:ea typeface="+mj-ea"/>
              </a:rPr>
              <a:t>날짜</a:t>
            </a:r>
            <a:r>
              <a:rPr lang="en-US" altLang="ko-KR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FF0000"/>
                </a:solidFill>
                <a:latin typeface="+mj-ea"/>
                <a:ea typeface="+mj-ea"/>
              </a:rPr>
              <a:t>, area)</a:t>
            </a:r>
            <a:r>
              <a:rPr lang="en-US" altLang="ko-KR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  <a:ea typeface="+mj-ea"/>
              </a:rPr>
              <a:t> = </a:t>
            </a:r>
            <a:r>
              <a:rPr lang="en-US" altLang="ko-KR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FF0000"/>
                </a:solidFill>
                <a:latin typeface="+mj-ea"/>
                <a:ea typeface="+mj-ea"/>
              </a:rPr>
              <a:t>19 </a:t>
            </a:r>
            <a:r>
              <a:rPr lang="en-US" altLang="ko-KR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</a:rPr>
              <a:t>(</a:t>
            </a:r>
            <a:r>
              <a:rPr lang="ko-KR" altLang="en-US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</a:rPr>
              <a:t>구 별로 데이터를 나누어 분석 진행</a:t>
            </a:r>
            <a:r>
              <a:rPr lang="en-US" altLang="ko-KR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</a:rPr>
              <a:t>)</a:t>
            </a:r>
            <a:endParaRPr lang="en-US" altLang="ko-KR" sz="1400" dirty="0" smtClean="0">
              <a:ln>
                <a:solidFill>
                  <a:srgbClr val="313131">
                    <a:alpha val="33000"/>
                  </a:srgbClr>
                </a:solidFill>
              </a:ln>
              <a:solidFill>
                <a:srgbClr val="FF0000"/>
              </a:solidFill>
              <a:latin typeface="+mj-ea"/>
              <a:ea typeface="+mj-ea"/>
            </a:endParaRPr>
          </a:p>
          <a:p>
            <a:pPr>
              <a:buFont typeface="Wingdings" pitchFamily="2" charset="2"/>
              <a:buChar char="ü"/>
            </a:pPr>
            <a:endParaRPr lang="en-US" altLang="ko-KR" sz="1400" dirty="0" smtClean="0">
              <a:ln>
                <a:solidFill>
                  <a:srgbClr val="313131">
                    <a:alpha val="33000"/>
                  </a:srgbClr>
                </a:solidFill>
              </a:ln>
              <a:solidFill>
                <a:srgbClr val="313131"/>
              </a:solidFill>
              <a:latin typeface="+mj-ea"/>
              <a:ea typeface="+mj-ea"/>
            </a:endParaRPr>
          </a:p>
          <a:p>
            <a:pPr>
              <a:buFont typeface="Wingdings" pitchFamily="2" charset="2"/>
              <a:buChar char="ü"/>
            </a:pPr>
            <a:r>
              <a:rPr lang="en-US" altLang="ko-KR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  <a:ea typeface="+mj-ea"/>
              </a:rPr>
              <a:t> Target Variable = </a:t>
            </a:r>
            <a:r>
              <a:rPr lang="en-US" altLang="ko-KR" sz="1400" dirty="0" err="1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FF0000"/>
                </a:solidFill>
                <a:latin typeface="+mj-ea"/>
                <a:ea typeface="+mj-ea"/>
              </a:rPr>
              <a:t>rentcnt</a:t>
            </a:r>
            <a:endParaRPr lang="en-US" altLang="ko-KR" sz="1400" dirty="0" smtClean="0">
              <a:ln>
                <a:solidFill>
                  <a:srgbClr val="313131">
                    <a:alpha val="33000"/>
                  </a:srgbClr>
                </a:solidFill>
              </a:ln>
              <a:solidFill>
                <a:srgbClr val="FF0000"/>
              </a:solidFill>
              <a:latin typeface="+mj-ea"/>
              <a:ea typeface="+mj-ea"/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0" y="-2070"/>
            <a:ext cx="9144000" cy="675165"/>
            <a:chOff x="0" y="-2070"/>
            <a:chExt cx="9144000" cy="675165"/>
          </a:xfrm>
        </p:grpSpPr>
        <p:sp>
          <p:nvSpPr>
            <p:cNvPr id="42" name="직사각형 41"/>
            <p:cNvSpPr/>
            <p:nvPr/>
          </p:nvSpPr>
          <p:spPr>
            <a:xfrm>
              <a:off x="0" y="-2070"/>
              <a:ext cx="9144000" cy="622758"/>
            </a:xfrm>
            <a:prstGeom prst="rect">
              <a:avLst/>
            </a:prstGeom>
            <a:solidFill>
              <a:srgbClr val="3131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43" name="그룹 15"/>
            <p:cNvGrpSpPr/>
            <p:nvPr/>
          </p:nvGrpSpPr>
          <p:grpSpPr>
            <a:xfrm>
              <a:off x="329625" y="170809"/>
              <a:ext cx="8100027" cy="292388"/>
              <a:chOff x="1297980" y="170809"/>
              <a:chExt cx="6650181" cy="292388"/>
            </a:xfrm>
          </p:grpSpPr>
          <p:grpSp>
            <p:nvGrpSpPr>
              <p:cNvPr id="45" name="그룹 14"/>
              <p:cNvGrpSpPr/>
              <p:nvPr/>
            </p:nvGrpSpPr>
            <p:grpSpPr>
              <a:xfrm>
                <a:off x="1297980" y="170809"/>
                <a:ext cx="3541672" cy="292388"/>
                <a:chOff x="1297980" y="170809"/>
                <a:chExt cx="3541672" cy="292388"/>
              </a:xfrm>
            </p:grpSpPr>
            <p:sp>
              <p:nvSpPr>
                <p:cNvPr id="50" name="TextBox 49"/>
                <p:cNvSpPr txBox="1"/>
                <p:nvPr/>
              </p:nvSpPr>
              <p:spPr>
                <a:xfrm>
                  <a:off x="2034722" y="170809"/>
                  <a:ext cx="1221349" cy="29238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300" dirty="0" smtClean="0">
                      <a:ln>
                        <a:solidFill>
                          <a:srgbClr val="F3F3F3">
                            <a:alpha val="31000"/>
                          </a:srgbClr>
                        </a:solidFill>
                      </a:ln>
                      <a:solidFill>
                        <a:srgbClr val="F3F3F3"/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+mj-ea"/>
                      <a:ea typeface="+mj-ea"/>
                    </a:rPr>
                    <a:t>데이터 정의서</a:t>
                  </a:r>
                  <a:endParaRPr lang="ko-KR" altLang="en-US" sz="1300" dirty="0">
                    <a:ln>
                      <a:solidFill>
                        <a:srgbClr val="F3F3F3">
                          <a:alpha val="31000"/>
                        </a:srgbClr>
                      </a:solidFill>
                    </a:ln>
                    <a:solidFill>
                      <a:srgbClr val="F3F3F3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+mj-ea"/>
                    <a:ea typeface="+mj-ea"/>
                  </a:endParaRPr>
                </a:p>
              </p:txBody>
            </p:sp>
            <p:sp>
              <p:nvSpPr>
                <p:cNvPr id="51" name="TextBox 50"/>
                <p:cNvSpPr txBox="1"/>
                <p:nvPr/>
              </p:nvSpPr>
              <p:spPr>
                <a:xfrm>
                  <a:off x="3242033" y="170809"/>
                  <a:ext cx="1597619" cy="29238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300" dirty="0" smtClean="0">
                      <a:ln>
                        <a:solidFill>
                          <a:srgbClr val="F3F3F3">
                            <a:alpha val="31000"/>
                          </a:srgbClr>
                        </a:solidFill>
                      </a:ln>
                      <a:solidFill>
                        <a:srgbClr val="F3F3F3"/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+mj-ea"/>
                      <a:ea typeface="+mj-ea"/>
                    </a:rPr>
                    <a:t>데이터 검증 결과서</a:t>
                  </a:r>
                  <a:endParaRPr lang="ko-KR" altLang="en-US" sz="1300" dirty="0">
                    <a:ln>
                      <a:solidFill>
                        <a:srgbClr val="F3F3F3">
                          <a:alpha val="31000"/>
                        </a:srgbClr>
                      </a:solidFill>
                    </a:ln>
                    <a:solidFill>
                      <a:srgbClr val="F3F3F3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+mj-ea"/>
                    <a:ea typeface="+mj-ea"/>
                  </a:endParaRPr>
                </a:p>
              </p:txBody>
            </p:sp>
            <p:sp>
              <p:nvSpPr>
                <p:cNvPr id="52" name="TextBox 51"/>
                <p:cNvSpPr txBox="1"/>
                <p:nvPr/>
              </p:nvSpPr>
              <p:spPr>
                <a:xfrm>
                  <a:off x="1297980" y="170809"/>
                  <a:ext cx="726418" cy="29238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300" dirty="0" smtClean="0">
                      <a:ln>
                        <a:solidFill>
                          <a:srgbClr val="F3F3F3">
                            <a:alpha val="31000"/>
                          </a:srgbClr>
                        </a:solidFill>
                      </a:ln>
                      <a:solidFill>
                        <a:srgbClr val="F3F3F3"/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+mj-ea"/>
                      <a:ea typeface="+mj-ea"/>
                    </a:rPr>
                    <a:t>분석개요</a:t>
                  </a:r>
                  <a:endParaRPr lang="en-US" altLang="ko-KR" sz="1300" dirty="0" smtClean="0">
                    <a:ln>
                      <a:solidFill>
                        <a:srgbClr val="F3F3F3">
                          <a:alpha val="31000"/>
                        </a:srgbClr>
                      </a:solidFill>
                    </a:ln>
                    <a:solidFill>
                      <a:srgbClr val="F3F3F3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+mj-ea"/>
                    <a:ea typeface="+mj-ea"/>
                  </a:endParaRPr>
                </a:p>
              </p:txBody>
            </p:sp>
          </p:grpSp>
          <p:grpSp>
            <p:nvGrpSpPr>
              <p:cNvPr id="46" name="그룹 13"/>
              <p:cNvGrpSpPr/>
              <p:nvPr/>
            </p:nvGrpSpPr>
            <p:grpSpPr>
              <a:xfrm>
                <a:off x="4986271" y="170809"/>
                <a:ext cx="2961890" cy="292388"/>
                <a:chOff x="4986271" y="170809"/>
                <a:chExt cx="2961890" cy="292388"/>
              </a:xfrm>
            </p:grpSpPr>
            <p:sp>
              <p:nvSpPr>
                <p:cNvPr id="47" name="TextBox 46"/>
                <p:cNvSpPr txBox="1"/>
                <p:nvPr/>
              </p:nvSpPr>
              <p:spPr>
                <a:xfrm>
                  <a:off x="6071325" y="170809"/>
                  <a:ext cx="1343979" cy="29238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300" dirty="0" smtClean="0">
                      <a:ln>
                        <a:solidFill>
                          <a:srgbClr val="F3F3F3">
                            <a:alpha val="31000"/>
                          </a:srgbClr>
                        </a:solidFill>
                      </a:ln>
                      <a:solidFill>
                        <a:srgbClr val="F3F3F3"/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+mj-ea"/>
                      <a:ea typeface="+mj-ea"/>
                    </a:rPr>
                    <a:t>데이터 분석 보고서</a:t>
                  </a:r>
                  <a:endParaRPr lang="ko-KR" altLang="en-US" sz="1300" dirty="0">
                    <a:ln>
                      <a:solidFill>
                        <a:srgbClr val="F3F3F3">
                          <a:alpha val="31000"/>
                        </a:srgbClr>
                      </a:solidFill>
                    </a:ln>
                    <a:solidFill>
                      <a:srgbClr val="F3F3F3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+mj-ea"/>
                    <a:ea typeface="+mj-ea"/>
                  </a:endParaRPr>
                </a:p>
              </p:txBody>
            </p:sp>
            <p:sp>
              <p:nvSpPr>
                <p:cNvPr id="48" name="TextBox 47"/>
                <p:cNvSpPr txBox="1"/>
                <p:nvPr/>
              </p:nvSpPr>
              <p:spPr>
                <a:xfrm>
                  <a:off x="7522804" y="170809"/>
                  <a:ext cx="425357" cy="29238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300" dirty="0" smtClean="0">
                      <a:ln>
                        <a:solidFill>
                          <a:srgbClr val="F3F3F3">
                            <a:alpha val="31000"/>
                          </a:srgbClr>
                        </a:solidFill>
                      </a:ln>
                      <a:solidFill>
                        <a:srgbClr val="F3F3F3"/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+mj-ea"/>
                      <a:ea typeface="+mj-ea"/>
                    </a:rPr>
                    <a:t>결론</a:t>
                  </a:r>
                  <a:endParaRPr lang="ko-KR" altLang="en-US" sz="1300" dirty="0">
                    <a:ln>
                      <a:solidFill>
                        <a:srgbClr val="F3F3F3">
                          <a:alpha val="31000"/>
                        </a:srgbClr>
                      </a:solidFill>
                    </a:ln>
                    <a:solidFill>
                      <a:srgbClr val="F3F3F3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+mj-ea"/>
                    <a:ea typeface="+mj-ea"/>
                  </a:endParaRPr>
                </a:p>
              </p:txBody>
            </p:sp>
            <p:sp>
              <p:nvSpPr>
                <p:cNvPr id="49" name="TextBox 48"/>
                <p:cNvSpPr txBox="1"/>
                <p:nvPr/>
              </p:nvSpPr>
              <p:spPr>
                <a:xfrm>
                  <a:off x="4986271" y="170809"/>
                  <a:ext cx="884667" cy="29238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300" dirty="0" smtClean="0">
                      <a:ln>
                        <a:solidFill>
                          <a:srgbClr val="F3F3F3">
                            <a:alpha val="31000"/>
                          </a:srgbClr>
                        </a:solidFill>
                      </a:ln>
                      <a:solidFill>
                        <a:srgbClr val="F3F3F3"/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+mj-ea"/>
                      <a:ea typeface="+mj-ea"/>
                    </a:rPr>
                    <a:t>데이터 탐색</a:t>
                  </a:r>
                  <a:endParaRPr lang="ko-KR" altLang="en-US" sz="1300" dirty="0">
                    <a:ln>
                      <a:solidFill>
                        <a:srgbClr val="F3F3F3">
                          <a:alpha val="31000"/>
                        </a:srgbClr>
                      </a:solidFill>
                    </a:ln>
                    <a:solidFill>
                      <a:srgbClr val="F3F3F3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+mj-ea"/>
                    <a:ea typeface="+mj-ea"/>
                  </a:endParaRPr>
                </a:p>
              </p:txBody>
            </p:sp>
          </p:grpSp>
        </p:grpSp>
        <p:sp>
          <p:nvSpPr>
            <p:cNvPr id="44" name="이등변 삼각형 43"/>
            <p:cNvSpPr/>
            <p:nvPr/>
          </p:nvSpPr>
          <p:spPr>
            <a:xfrm>
              <a:off x="3571868" y="457071"/>
              <a:ext cx="216024" cy="216024"/>
            </a:xfrm>
            <a:prstGeom prst="triangle">
              <a:avLst/>
            </a:prstGeom>
            <a:solidFill>
              <a:srgbClr val="DD811C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9" name="그룹 78"/>
          <p:cNvGrpSpPr/>
          <p:nvPr/>
        </p:nvGrpSpPr>
        <p:grpSpPr>
          <a:xfrm>
            <a:off x="13973" y="1594895"/>
            <a:ext cx="9116054" cy="3922337"/>
            <a:chOff x="13973" y="1238563"/>
            <a:chExt cx="9116054" cy="3922337"/>
          </a:xfrm>
        </p:grpSpPr>
        <p:grpSp>
          <p:nvGrpSpPr>
            <p:cNvPr id="7" name="그룹 6"/>
            <p:cNvGrpSpPr/>
            <p:nvPr/>
          </p:nvGrpSpPr>
          <p:grpSpPr>
            <a:xfrm>
              <a:off x="13973" y="1652495"/>
              <a:ext cx="9116054" cy="3508405"/>
              <a:chOff x="13973" y="1652495"/>
              <a:chExt cx="9116054" cy="3508405"/>
            </a:xfrm>
          </p:grpSpPr>
          <p:pic>
            <p:nvPicPr>
              <p:cNvPr id="3" name="그림 2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tretch>
                <a:fillRect/>
              </a:stretch>
            </p:blipFill>
            <p:spPr>
              <a:xfrm>
                <a:off x="13973" y="1652495"/>
                <a:ext cx="9116054" cy="3508405"/>
              </a:xfrm>
              <a:prstGeom prst="rect">
                <a:avLst/>
              </a:prstGeom>
            </p:spPr>
          </p:pic>
          <p:sp>
            <p:nvSpPr>
              <p:cNvPr id="32" name="직사각형 31"/>
              <p:cNvSpPr/>
              <p:nvPr/>
            </p:nvSpPr>
            <p:spPr>
              <a:xfrm>
                <a:off x="262671" y="3894501"/>
                <a:ext cx="2182542" cy="121714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직사각형 32"/>
              <p:cNvSpPr/>
              <p:nvPr/>
            </p:nvSpPr>
            <p:spPr>
              <a:xfrm>
                <a:off x="257569" y="2985801"/>
                <a:ext cx="2182542" cy="121714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직사각형 34"/>
              <p:cNvSpPr/>
              <p:nvPr/>
            </p:nvSpPr>
            <p:spPr>
              <a:xfrm>
                <a:off x="5389606" y="3633873"/>
                <a:ext cx="2085016" cy="11056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" name="직사각형 35"/>
              <p:cNvSpPr/>
              <p:nvPr/>
            </p:nvSpPr>
            <p:spPr>
              <a:xfrm>
                <a:off x="5796135" y="4016215"/>
                <a:ext cx="1664119" cy="13128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직사각형 36"/>
              <p:cNvSpPr/>
              <p:nvPr/>
            </p:nvSpPr>
            <p:spPr>
              <a:xfrm>
                <a:off x="4943192" y="4016214"/>
                <a:ext cx="457566" cy="13128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직사각형 37"/>
              <p:cNvSpPr/>
              <p:nvPr/>
            </p:nvSpPr>
            <p:spPr>
              <a:xfrm>
                <a:off x="4511143" y="2731222"/>
                <a:ext cx="457566" cy="13128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59" name="TextBox 58"/>
            <p:cNvSpPr txBox="1"/>
            <p:nvPr/>
          </p:nvSpPr>
          <p:spPr>
            <a:xfrm>
              <a:off x="1380498" y="1268760"/>
              <a:ext cx="2160240" cy="246221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0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  <a:ea typeface="+mj-ea"/>
                </a:rPr>
                <a:t>일 별 데이터 </a:t>
              </a:r>
              <a:r>
                <a:rPr lang="en-US" altLang="ko-KR" sz="10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  <a:ea typeface="+mj-ea"/>
                </a:rPr>
                <a:t>= </a:t>
              </a:r>
              <a:r>
                <a:rPr lang="ko-KR" altLang="en-US" sz="10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  <a:ea typeface="+mj-ea"/>
                </a:rPr>
                <a:t>해당 월 별 데이터</a:t>
              </a:r>
            </a:p>
          </p:txBody>
        </p:sp>
        <p:cxnSp>
          <p:nvCxnSpPr>
            <p:cNvPr id="61" name="직선 화살표 연결선 60"/>
            <p:cNvCxnSpPr>
              <a:stCxn id="33" idx="0"/>
            </p:cNvCxnSpPr>
            <p:nvPr/>
          </p:nvCxnSpPr>
          <p:spPr>
            <a:xfrm flipV="1">
              <a:off x="1348840" y="1556792"/>
              <a:ext cx="846896" cy="142900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화살표 연결선 63"/>
            <p:cNvCxnSpPr>
              <a:stCxn id="32" idx="0"/>
            </p:cNvCxnSpPr>
            <p:nvPr/>
          </p:nvCxnSpPr>
          <p:spPr>
            <a:xfrm flipV="1">
              <a:off x="1353942" y="1556792"/>
              <a:ext cx="841794" cy="233770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화살표 연결선 66"/>
            <p:cNvCxnSpPr>
              <a:stCxn id="38" idx="0"/>
            </p:cNvCxnSpPr>
            <p:nvPr/>
          </p:nvCxnSpPr>
          <p:spPr>
            <a:xfrm flipV="1">
              <a:off x="4739926" y="1484784"/>
              <a:ext cx="1344242" cy="124643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화살표 연결선 69"/>
            <p:cNvCxnSpPr>
              <a:stCxn id="37" idx="0"/>
            </p:cNvCxnSpPr>
            <p:nvPr/>
          </p:nvCxnSpPr>
          <p:spPr>
            <a:xfrm flipV="1">
              <a:off x="5171975" y="1484784"/>
              <a:ext cx="912193" cy="253143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화살표 연결선 72"/>
            <p:cNvCxnSpPr/>
            <p:nvPr/>
          </p:nvCxnSpPr>
          <p:spPr>
            <a:xfrm flipH="1" flipV="1">
              <a:off x="6084168" y="1484784"/>
              <a:ext cx="360040" cy="2088232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화살표 연결선 75"/>
            <p:cNvCxnSpPr/>
            <p:nvPr/>
          </p:nvCxnSpPr>
          <p:spPr>
            <a:xfrm flipH="1" flipV="1">
              <a:off x="6084168" y="1484784"/>
              <a:ext cx="1152128" cy="252028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TextBox 77"/>
            <p:cNvSpPr txBox="1"/>
            <p:nvPr/>
          </p:nvSpPr>
          <p:spPr>
            <a:xfrm>
              <a:off x="5277947" y="1238563"/>
              <a:ext cx="1872208" cy="246221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0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  <a:ea typeface="+mj-ea"/>
                </a:rPr>
                <a:t>K-NN Regression imputation</a:t>
              </a:r>
              <a:endParaRPr lang="ko-KR" altLang="en-US" sz="10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208258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/>
          <p:cNvSpPr/>
          <p:nvPr/>
        </p:nvSpPr>
        <p:spPr>
          <a:xfrm flipV="1">
            <a:off x="0" y="6551967"/>
            <a:ext cx="9144000" cy="357095"/>
          </a:xfrm>
          <a:prstGeom prst="rect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 flipH="1">
            <a:off x="0" y="668269"/>
            <a:ext cx="9144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 flipH="1">
            <a:off x="0" y="6491436"/>
            <a:ext cx="9144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슬라이드 번호 개체 틀 3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655E36B0-F3F2-466F-8968-79D13CE48AA2}" type="slidenum">
              <a:rPr lang="en-US" altLang="ko-KR" smtClean="0"/>
              <a:pPr algn="r"/>
              <a:t>22</a:t>
            </a:fld>
            <a:endParaRPr lang="en-US" dirty="0"/>
          </a:p>
        </p:txBody>
      </p:sp>
      <p:graphicFrame>
        <p:nvGraphicFramePr>
          <p:cNvPr id="27" name="표 26">
            <a:extLst>
              <a:ext uri="{FF2B5EF4-FFF2-40B4-BE49-F238E27FC236}"/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970963558"/>
              </p:ext>
            </p:extLst>
          </p:nvPr>
        </p:nvGraphicFramePr>
        <p:xfrm>
          <a:off x="768797" y="1612439"/>
          <a:ext cx="7606407" cy="421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4863">
                  <a:extLst>
                    <a:ext uri="{9D8B030D-6E8A-4147-A177-3AD203B41FA5}"/>
                  </a:extLst>
                </a:gridCol>
                <a:gridCol w="1629881">
                  <a:extLst>
                    <a:ext uri="{9D8B030D-6E8A-4147-A177-3AD203B41FA5}"/>
                  </a:extLst>
                </a:gridCol>
                <a:gridCol w="662463">
                  <a:extLst>
                    <a:ext uri="{9D8B030D-6E8A-4147-A177-3AD203B41FA5}"/>
                  </a:extLst>
                </a:gridCol>
                <a:gridCol w="4489200">
                  <a:extLst>
                    <a:ext uri="{9D8B030D-6E8A-4147-A177-3AD203B41FA5}"/>
                  </a:extLst>
                </a:gridCol>
              </a:tblGrid>
              <a:tr h="324000">
                <a:tc gridSpan="4">
                  <a:txBody>
                    <a:bodyPr/>
                    <a:lstStyle/>
                    <a:p>
                      <a:pPr latinLnBrk="1"/>
                      <a:r>
                        <a:rPr lang="ko-KR" altLang="en-US" sz="1200" b="0" kern="1200" dirty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상세항목</a:t>
                      </a:r>
                    </a:p>
                  </a:txBody>
                  <a:tcPr marL="91446" marR="91446" marT="45715" marB="457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/>
                </a:extLst>
              </a:tr>
              <a:tr h="32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NO.</a:t>
                      </a:r>
                      <a:endParaRPr lang="ko-KR" altLang="en-US" sz="1200" kern="1200" dirty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1446" marR="91446" marT="45715" marB="457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 err="1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열이름</a:t>
                      </a:r>
                      <a:endParaRPr lang="ko-KR" altLang="en-US" sz="1200" kern="1200" dirty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1446" marR="91446" marT="45715" marB="457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유형</a:t>
                      </a:r>
                    </a:p>
                  </a:txBody>
                  <a:tcPr marL="91446" marR="91446" marT="45715" marB="457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설명</a:t>
                      </a:r>
                    </a:p>
                  </a:txBody>
                  <a:tcPr marL="91446" marR="91446" marT="45715" marB="457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/>
                </a:extLst>
              </a:tr>
              <a:tr h="32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1.</a:t>
                      </a:r>
                      <a:endParaRPr lang="ko-KR" altLang="en-US" sz="1200" kern="1200" dirty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1446" marR="91446" marT="45715" marB="457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날짜</a:t>
                      </a:r>
                      <a:endParaRPr lang="ko-KR" altLang="en-US" sz="1200" kern="1200" dirty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1446" marR="91446" marT="45715" marB="457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범주형</a:t>
                      </a:r>
                      <a:endParaRPr lang="en-US" altLang="ko-KR" sz="1200" kern="1200" dirty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1446" marR="91446" marT="45715" marB="457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lang="ko-KR" altLang="en-US"/>
                      </a:pP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년</a:t>
                      </a:r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월</a:t>
                      </a:r>
                      <a:r>
                        <a:rPr lang="en-US" altLang="ko-KR" sz="1200" kern="1200" baseline="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ex) 2016-01-01</a:t>
                      </a:r>
                      <a:r>
                        <a:rPr lang="en-US" altLang="ko-KR" sz="1200" kern="1200" baseline="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, …, 2017-12-31</a:t>
                      </a:r>
                      <a:endParaRPr lang="ko-KR" altLang="en-US" sz="120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/>
                </a:extLst>
              </a:tr>
              <a:tr h="32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2.</a:t>
                      </a:r>
                      <a:endParaRPr lang="ko-KR" altLang="en-US" sz="1200" kern="1200" dirty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1446" marR="91446" marT="45715" marB="457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area</a:t>
                      </a:r>
                      <a:endParaRPr lang="ko-KR" altLang="en-US" sz="1200" kern="1200" dirty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1446" marR="91446" marT="45715" marB="457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범주형</a:t>
                      </a:r>
                      <a:endParaRPr lang="en-US" altLang="ko-KR" sz="120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1446" marR="91446" marT="45715" marB="457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lang="ko-KR" altLang="en-US"/>
                      </a:pP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서울시 </a:t>
                      </a:r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11</a:t>
                      </a: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개 구</a:t>
                      </a:r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 ex) </a:t>
                      </a: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광진구</a:t>
                      </a:r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마포구</a:t>
                      </a:r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,</a:t>
                      </a:r>
                      <a:r>
                        <a:rPr lang="en-US" altLang="ko-KR" sz="1200" kern="1200" baseline="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 …</a:t>
                      </a:r>
                      <a:endParaRPr lang="ko-KR" altLang="en-US" sz="120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/>
                </a:extLst>
              </a:tr>
              <a:tr h="32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3.</a:t>
                      </a:r>
                      <a:endParaRPr lang="ko-KR" altLang="en-US" sz="1200" kern="1200" dirty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1446" marR="91446" marT="45715" marB="457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 err="1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rentcnt</a:t>
                      </a:r>
                      <a:endParaRPr lang="ko-KR" altLang="en-US" sz="1200" kern="1200" dirty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1446" marR="91446" marT="45715" marB="457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 err="1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이산형</a:t>
                      </a:r>
                      <a:endParaRPr lang="en-US" altLang="ko-KR" sz="120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1446" marR="91446" marT="45715" marB="457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defRPr lang="ko-KR" altLang="en-US"/>
                      </a:pP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공공자전거 대여 횟수 </a:t>
                      </a:r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ex)</a:t>
                      </a:r>
                      <a:r>
                        <a:rPr lang="en-US" altLang="ko-KR" sz="1200" kern="1200" baseline="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 93, 33, 197, …</a:t>
                      </a:r>
                      <a:endParaRPr lang="ko-KR" altLang="en-US" sz="120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1446" marR="91446" marT="45715" marB="457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/>
                </a:extLst>
              </a:tr>
              <a:tr h="32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4.</a:t>
                      </a:r>
                      <a:endParaRPr lang="ko-KR" altLang="en-US" sz="1200" kern="1200" dirty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1446" marR="91446" marT="45715" marB="457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인구</a:t>
                      </a:r>
                      <a:endParaRPr lang="ko-KR" altLang="en-US" sz="1200" kern="1200" dirty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1446" marR="91446" marT="45715" marB="457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범주형</a:t>
                      </a:r>
                      <a:endParaRPr lang="en-US" altLang="ko-KR" sz="120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1446" marR="91446" marT="45715" marB="457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defRPr lang="ko-KR" altLang="en-US"/>
                      </a:pP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주민등록인구</a:t>
                      </a:r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(10</a:t>
                      </a: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세 </a:t>
                      </a:r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~ 69</a:t>
                      </a: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세</a:t>
                      </a:r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ex) 128540,</a:t>
                      </a:r>
                      <a:r>
                        <a:rPr lang="en-US" altLang="ko-KR" sz="1200" kern="1200" baseline="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 308607, 323075, …</a:t>
                      </a:r>
                      <a:endParaRPr lang="ko-KR" altLang="en-US" sz="120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1446" marR="91446" marT="45715" marB="457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5.</a:t>
                      </a:r>
                      <a:endParaRPr lang="ko-KR" altLang="en-US" sz="1200" kern="1200" dirty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1446" marR="91446" marT="45715" marB="457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아파트가격</a:t>
                      </a:r>
                      <a:endParaRPr lang="ko-KR" altLang="en-US" sz="1200" kern="1200" dirty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1446" marR="91446" marT="45715" marB="457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defRPr lang="ko-KR" altLang="en-US"/>
                      </a:pPr>
                      <a:r>
                        <a:rPr lang="ko-KR" altLang="en-US" sz="1200" kern="1200" dirty="0" err="1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연속형</a:t>
                      </a:r>
                      <a:endParaRPr lang="ko-KR" altLang="en-US" sz="120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defRPr lang="ko-KR" altLang="en-US"/>
                      </a:pP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아파트 매매가격지수 </a:t>
                      </a:r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ex) 94.5, 94,</a:t>
                      </a:r>
                      <a:r>
                        <a:rPr lang="en-US" altLang="ko-KR" sz="1200" kern="1200" baseline="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 93.4, …</a:t>
                      </a:r>
                      <a:endParaRPr lang="ko-KR" altLang="en-US" sz="120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6.</a:t>
                      </a:r>
                      <a:endParaRPr lang="ko-KR" altLang="en-US" sz="1200" kern="1200" dirty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1446" marR="91446" marT="45715" marB="457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평균풍속</a:t>
                      </a:r>
                      <a:endParaRPr lang="ko-KR" altLang="en-US" sz="1200" kern="1200" dirty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1446" marR="91446" marT="45715" marB="457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 err="1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연속형</a:t>
                      </a:r>
                      <a:endParaRPr lang="en-US" altLang="ko-KR" sz="120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1446" marR="91446" marT="45715" marB="457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lang="ko-KR" altLang="en-US"/>
                      </a:pP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일 별 평균 풍속</a:t>
                      </a:r>
                      <a:r>
                        <a:rPr lang="en-US" altLang="ko-KR" sz="1200" kern="1200" baseline="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 ex) 0.3, 0.8, 1.5, …</a:t>
                      </a:r>
                      <a:endParaRPr lang="ko-KR" altLang="en-US" sz="120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7.</a:t>
                      </a:r>
                      <a:endParaRPr lang="ko-KR" altLang="en-US" sz="1200" kern="1200" dirty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1446" marR="91446" marT="45715" marB="457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최대풍속</a:t>
                      </a:r>
                      <a:endParaRPr lang="ko-KR" altLang="en-US" sz="1200" kern="1200" dirty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1446" marR="91446" marT="45715" marB="457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 err="1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연속형</a:t>
                      </a:r>
                      <a:endParaRPr lang="ko-KR" altLang="en-US" sz="1200" kern="1200" dirty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1446" marR="91446" marT="45715" marB="457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defRPr lang="ko-KR" altLang="en-US"/>
                      </a:pP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일 별 최대 풍속 </a:t>
                      </a:r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ex) 3, 2.7, 3.6, …</a:t>
                      </a:r>
                      <a:endParaRPr lang="ko-KR" altLang="en-US" sz="120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8.</a:t>
                      </a:r>
                      <a:endParaRPr lang="ko-KR" altLang="en-US" sz="1200" kern="1200" dirty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1446" marR="91446" marT="45715" marB="457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순간최고풍속</a:t>
                      </a:r>
                      <a:endParaRPr lang="ko-KR" altLang="en-US" sz="1200" kern="1200" dirty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1446" marR="91446" marT="45715" marB="457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 err="1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연속형</a:t>
                      </a:r>
                      <a:endParaRPr lang="ko-KR" altLang="en-US" sz="1200" kern="1200" dirty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1446" marR="91446" marT="45715" marB="457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lang="ko-KR" altLang="en-US"/>
                      </a:pP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일 별 순간최고 풍속 </a:t>
                      </a:r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ex) 4.5, 3.9, 4.8, …</a:t>
                      </a:r>
                      <a:endParaRPr lang="ko-KR" altLang="en-US" sz="120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9.</a:t>
                      </a:r>
                      <a:endParaRPr lang="ko-KR" altLang="en-US" sz="1200" kern="1200" dirty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1446" marR="91446" marT="45715" marB="457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기온평균</a:t>
                      </a:r>
                      <a:endParaRPr lang="ko-KR" altLang="en-US" sz="1200" kern="1200" dirty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1446" marR="91446" marT="45715" marB="457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 err="1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연속형</a:t>
                      </a:r>
                      <a:endParaRPr lang="ko-KR" altLang="en-US" sz="1200" kern="1200" dirty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1446" marR="91446" marT="45715" marB="457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lang="ko-KR" altLang="en-US"/>
                      </a:pP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일 별 평균</a:t>
                      </a:r>
                      <a:r>
                        <a:rPr lang="en-US" altLang="ko-KR" sz="1200" kern="1200" baseline="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기온 </a:t>
                      </a:r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ex) 2.8, 2.1, 2.6, …</a:t>
                      </a:r>
                      <a:endParaRPr lang="ko-KR" altLang="en-US" sz="120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1446" marR="91446" marT="45715" marB="457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10.</a:t>
                      </a:r>
                      <a:endParaRPr lang="ko-KR" altLang="en-US" sz="1200" kern="1200" dirty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1446" marR="91446" marT="45715" marB="457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강수일강수</a:t>
                      </a:r>
                      <a:endParaRPr lang="ko-KR" altLang="en-US" sz="1200" kern="1200" dirty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1446" marR="91446" marT="45715" marB="457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 err="1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연속형</a:t>
                      </a:r>
                      <a:endParaRPr lang="ko-KR" altLang="en-US" sz="1200" kern="1200" dirty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1446" marR="91446" marT="45715" marB="457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defRPr lang="ko-KR" altLang="en-US"/>
                      </a:pP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일 별 강수량 </a:t>
                      </a:r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ex) 0, 0, 0, …</a:t>
                      </a:r>
                      <a:endParaRPr lang="ko-KR" altLang="en-US" sz="120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1446" marR="91446" marT="45715" marB="457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11.</a:t>
                      </a:r>
                      <a:endParaRPr lang="ko-KR" altLang="en-US" sz="1200" kern="1200" dirty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1446" marR="91446" marT="45715" marB="457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습도평균</a:t>
                      </a:r>
                      <a:endParaRPr lang="ko-KR" altLang="en-US" sz="1200" kern="1200" dirty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1446" marR="91446" marT="45715" marB="457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 err="1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연속형</a:t>
                      </a:r>
                      <a:endParaRPr lang="ko-KR" altLang="en-US" sz="1200" kern="1200" dirty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1446" marR="91446" marT="45715" marB="457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일 별</a:t>
                      </a:r>
                      <a:r>
                        <a:rPr lang="ko-KR" altLang="en-US" sz="1200" kern="1200" baseline="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 평균 습도 </a:t>
                      </a:r>
                      <a:r>
                        <a:rPr lang="en-US" altLang="ko-KR" sz="1200" kern="1200" baseline="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ex) 66.9, 74.6, 74, …</a:t>
                      </a:r>
                      <a:endParaRPr lang="ko-KR" altLang="en-US" sz="1200" kern="1200" dirty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1446" marR="91446" marT="45715" marB="457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pSp>
        <p:nvGrpSpPr>
          <p:cNvPr id="6" name="그룹 23"/>
          <p:cNvGrpSpPr/>
          <p:nvPr/>
        </p:nvGrpSpPr>
        <p:grpSpPr>
          <a:xfrm>
            <a:off x="3754393" y="836712"/>
            <a:ext cx="1635213" cy="435025"/>
            <a:chOff x="3754393" y="836712"/>
            <a:chExt cx="1635213" cy="435025"/>
          </a:xfrm>
        </p:grpSpPr>
        <p:cxnSp>
          <p:nvCxnSpPr>
            <p:cNvPr id="31" name="직선 연결선 30"/>
            <p:cNvCxnSpPr/>
            <p:nvPr/>
          </p:nvCxnSpPr>
          <p:spPr>
            <a:xfrm>
              <a:off x="3754393" y="1144489"/>
              <a:ext cx="1635213" cy="0"/>
            </a:xfrm>
            <a:prstGeom prst="line">
              <a:avLst/>
            </a:prstGeom>
            <a:ln>
              <a:solidFill>
                <a:srgbClr val="31313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이등변 삼각형 38"/>
            <p:cNvSpPr/>
            <p:nvPr/>
          </p:nvSpPr>
          <p:spPr>
            <a:xfrm flipV="1">
              <a:off x="4508375" y="1144489"/>
              <a:ext cx="127248" cy="127248"/>
            </a:xfrm>
            <a:prstGeom prst="triangle">
              <a:avLst/>
            </a:prstGeom>
            <a:solidFill>
              <a:srgbClr val="31313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3999568" y="836712"/>
              <a:ext cx="114486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4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  <a:ea typeface="+mj-ea"/>
                </a:rPr>
                <a:t>최종 데이터</a:t>
              </a:r>
              <a:endParaRPr lang="en-US" altLang="ko-KR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0" y="-2070"/>
            <a:ext cx="9144000" cy="675165"/>
            <a:chOff x="0" y="-2070"/>
            <a:chExt cx="9144000" cy="675165"/>
          </a:xfrm>
        </p:grpSpPr>
        <p:sp>
          <p:nvSpPr>
            <p:cNvPr id="25" name="직사각형 24"/>
            <p:cNvSpPr/>
            <p:nvPr/>
          </p:nvSpPr>
          <p:spPr>
            <a:xfrm>
              <a:off x="0" y="-2070"/>
              <a:ext cx="9144000" cy="622758"/>
            </a:xfrm>
            <a:prstGeom prst="rect">
              <a:avLst/>
            </a:prstGeom>
            <a:solidFill>
              <a:srgbClr val="3131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8" name="그룹 15"/>
            <p:cNvGrpSpPr/>
            <p:nvPr/>
          </p:nvGrpSpPr>
          <p:grpSpPr>
            <a:xfrm>
              <a:off x="329625" y="170809"/>
              <a:ext cx="8100027" cy="292388"/>
              <a:chOff x="1297980" y="170809"/>
              <a:chExt cx="6650181" cy="292388"/>
            </a:xfrm>
          </p:grpSpPr>
          <p:grpSp>
            <p:nvGrpSpPr>
              <p:cNvPr id="42" name="그룹 14"/>
              <p:cNvGrpSpPr/>
              <p:nvPr/>
            </p:nvGrpSpPr>
            <p:grpSpPr>
              <a:xfrm>
                <a:off x="1297980" y="170809"/>
                <a:ext cx="3541672" cy="292388"/>
                <a:chOff x="1297980" y="170809"/>
                <a:chExt cx="3541672" cy="292388"/>
              </a:xfrm>
            </p:grpSpPr>
            <p:sp>
              <p:nvSpPr>
                <p:cNvPr id="47" name="TextBox 46"/>
                <p:cNvSpPr txBox="1"/>
                <p:nvPr/>
              </p:nvSpPr>
              <p:spPr>
                <a:xfrm>
                  <a:off x="2034722" y="170809"/>
                  <a:ext cx="1221349" cy="29238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300" dirty="0" smtClean="0">
                      <a:ln>
                        <a:solidFill>
                          <a:srgbClr val="F3F3F3">
                            <a:alpha val="31000"/>
                          </a:srgbClr>
                        </a:solidFill>
                      </a:ln>
                      <a:solidFill>
                        <a:srgbClr val="F3F3F3"/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+mj-ea"/>
                      <a:ea typeface="+mj-ea"/>
                    </a:rPr>
                    <a:t>데이터 정의서</a:t>
                  </a:r>
                  <a:endParaRPr lang="ko-KR" altLang="en-US" sz="1300" dirty="0">
                    <a:ln>
                      <a:solidFill>
                        <a:srgbClr val="F3F3F3">
                          <a:alpha val="31000"/>
                        </a:srgbClr>
                      </a:solidFill>
                    </a:ln>
                    <a:solidFill>
                      <a:srgbClr val="F3F3F3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+mj-ea"/>
                    <a:ea typeface="+mj-ea"/>
                  </a:endParaRPr>
                </a:p>
              </p:txBody>
            </p:sp>
            <p:sp>
              <p:nvSpPr>
                <p:cNvPr id="48" name="TextBox 47"/>
                <p:cNvSpPr txBox="1"/>
                <p:nvPr/>
              </p:nvSpPr>
              <p:spPr>
                <a:xfrm>
                  <a:off x="3242033" y="170809"/>
                  <a:ext cx="1597619" cy="29238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300" dirty="0" smtClean="0">
                      <a:ln>
                        <a:solidFill>
                          <a:srgbClr val="F3F3F3">
                            <a:alpha val="31000"/>
                          </a:srgbClr>
                        </a:solidFill>
                      </a:ln>
                      <a:solidFill>
                        <a:srgbClr val="F3F3F3"/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+mj-ea"/>
                      <a:ea typeface="+mj-ea"/>
                    </a:rPr>
                    <a:t>데이터 검증 결과서</a:t>
                  </a:r>
                  <a:endParaRPr lang="ko-KR" altLang="en-US" sz="1300" dirty="0">
                    <a:ln>
                      <a:solidFill>
                        <a:srgbClr val="F3F3F3">
                          <a:alpha val="31000"/>
                        </a:srgbClr>
                      </a:solidFill>
                    </a:ln>
                    <a:solidFill>
                      <a:srgbClr val="F3F3F3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+mj-ea"/>
                    <a:ea typeface="+mj-ea"/>
                  </a:endParaRPr>
                </a:p>
              </p:txBody>
            </p:sp>
            <p:sp>
              <p:nvSpPr>
                <p:cNvPr id="49" name="TextBox 48"/>
                <p:cNvSpPr txBox="1"/>
                <p:nvPr/>
              </p:nvSpPr>
              <p:spPr>
                <a:xfrm>
                  <a:off x="1297980" y="170809"/>
                  <a:ext cx="726418" cy="29238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300" dirty="0" smtClean="0">
                      <a:ln>
                        <a:solidFill>
                          <a:srgbClr val="F3F3F3">
                            <a:alpha val="31000"/>
                          </a:srgbClr>
                        </a:solidFill>
                      </a:ln>
                      <a:solidFill>
                        <a:srgbClr val="F3F3F3"/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+mj-ea"/>
                      <a:ea typeface="+mj-ea"/>
                    </a:rPr>
                    <a:t>분석개요</a:t>
                  </a:r>
                  <a:endParaRPr lang="en-US" altLang="ko-KR" sz="1300" dirty="0" smtClean="0">
                    <a:ln>
                      <a:solidFill>
                        <a:srgbClr val="F3F3F3">
                          <a:alpha val="31000"/>
                        </a:srgbClr>
                      </a:solidFill>
                    </a:ln>
                    <a:solidFill>
                      <a:srgbClr val="F3F3F3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+mj-ea"/>
                    <a:ea typeface="+mj-ea"/>
                  </a:endParaRPr>
                </a:p>
              </p:txBody>
            </p:sp>
          </p:grpSp>
          <p:grpSp>
            <p:nvGrpSpPr>
              <p:cNvPr id="43" name="그룹 13"/>
              <p:cNvGrpSpPr/>
              <p:nvPr/>
            </p:nvGrpSpPr>
            <p:grpSpPr>
              <a:xfrm>
                <a:off x="4986271" y="170809"/>
                <a:ext cx="2961890" cy="292388"/>
                <a:chOff x="4986271" y="170809"/>
                <a:chExt cx="2961890" cy="292388"/>
              </a:xfrm>
            </p:grpSpPr>
            <p:sp>
              <p:nvSpPr>
                <p:cNvPr id="44" name="TextBox 43"/>
                <p:cNvSpPr txBox="1"/>
                <p:nvPr/>
              </p:nvSpPr>
              <p:spPr>
                <a:xfrm>
                  <a:off x="6071325" y="170809"/>
                  <a:ext cx="1343979" cy="29238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300" dirty="0" smtClean="0">
                      <a:ln>
                        <a:solidFill>
                          <a:srgbClr val="F3F3F3">
                            <a:alpha val="31000"/>
                          </a:srgbClr>
                        </a:solidFill>
                      </a:ln>
                      <a:solidFill>
                        <a:srgbClr val="F3F3F3"/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+mj-ea"/>
                      <a:ea typeface="+mj-ea"/>
                    </a:rPr>
                    <a:t>데이터 분석 보고서</a:t>
                  </a:r>
                  <a:endParaRPr lang="ko-KR" altLang="en-US" sz="1300" dirty="0">
                    <a:ln>
                      <a:solidFill>
                        <a:srgbClr val="F3F3F3">
                          <a:alpha val="31000"/>
                        </a:srgbClr>
                      </a:solidFill>
                    </a:ln>
                    <a:solidFill>
                      <a:srgbClr val="F3F3F3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+mj-ea"/>
                    <a:ea typeface="+mj-ea"/>
                  </a:endParaRPr>
                </a:p>
              </p:txBody>
            </p:sp>
            <p:sp>
              <p:nvSpPr>
                <p:cNvPr id="45" name="TextBox 44"/>
                <p:cNvSpPr txBox="1"/>
                <p:nvPr/>
              </p:nvSpPr>
              <p:spPr>
                <a:xfrm>
                  <a:off x="7522804" y="170809"/>
                  <a:ext cx="425357" cy="29238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300" dirty="0" smtClean="0">
                      <a:ln>
                        <a:solidFill>
                          <a:srgbClr val="F3F3F3">
                            <a:alpha val="31000"/>
                          </a:srgbClr>
                        </a:solidFill>
                      </a:ln>
                      <a:solidFill>
                        <a:srgbClr val="F3F3F3"/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+mj-ea"/>
                      <a:ea typeface="+mj-ea"/>
                    </a:rPr>
                    <a:t>결론</a:t>
                  </a:r>
                  <a:endParaRPr lang="ko-KR" altLang="en-US" sz="1300" dirty="0">
                    <a:ln>
                      <a:solidFill>
                        <a:srgbClr val="F3F3F3">
                          <a:alpha val="31000"/>
                        </a:srgbClr>
                      </a:solidFill>
                    </a:ln>
                    <a:solidFill>
                      <a:srgbClr val="F3F3F3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+mj-ea"/>
                    <a:ea typeface="+mj-ea"/>
                  </a:endParaRPr>
                </a:p>
              </p:txBody>
            </p:sp>
            <p:sp>
              <p:nvSpPr>
                <p:cNvPr id="46" name="TextBox 45"/>
                <p:cNvSpPr txBox="1"/>
                <p:nvPr/>
              </p:nvSpPr>
              <p:spPr>
                <a:xfrm>
                  <a:off x="4986271" y="170809"/>
                  <a:ext cx="884667" cy="29238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300" dirty="0" smtClean="0">
                      <a:ln>
                        <a:solidFill>
                          <a:srgbClr val="F3F3F3">
                            <a:alpha val="31000"/>
                          </a:srgbClr>
                        </a:solidFill>
                      </a:ln>
                      <a:solidFill>
                        <a:srgbClr val="F3F3F3"/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+mj-ea"/>
                      <a:ea typeface="+mj-ea"/>
                    </a:rPr>
                    <a:t>데이터 탐색</a:t>
                  </a:r>
                  <a:endParaRPr lang="ko-KR" altLang="en-US" sz="1300" dirty="0">
                    <a:ln>
                      <a:solidFill>
                        <a:srgbClr val="F3F3F3">
                          <a:alpha val="31000"/>
                        </a:srgbClr>
                      </a:solidFill>
                    </a:ln>
                    <a:solidFill>
                      <a:srgbClr val="F3F3F3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+mj-ea"/>
                    <a:ea typeface="+mj-ea"/>
                  </a:endParaRPr>
                </a:p>
              </p:txBody>
            </p:sp>
          </p:grpSp>
        </p:grpSp>
        <p:sp>
          <p:nvSpPr>
            <p:cNvPr id="30" name="이등변 삼각형 29"/>
            <p:cNvSpPr/>
            <p:nvPr/>
          </p:nvSpPr>
          <p:spPr>
            <a:xfrm>
              <a:off x="3571868" y="457071"/>
              <a:ext cx="216024" cy="216024"/>
            </a:xfrm>
            <a:prstGeom prst="triangle">
              <a:avLst/>
            </a:prstGeom>
            <a:solidFill>
              <a:srgbClr val="DD811C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xmlns="" val="208258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/>
          <p:cNvSpPr/>
          <p:nvPr/>
        </p:nvSpPr>
        <p:spPr>
          <a:xfrm flipV="1">
            <a:off x="0" y="6551967"/>
            <a:ext cx="9144000" cy="357095"/>
          </a:xfrm>
          <a:prstGeom prst="rect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 flipH="1">
            <a:off x="0" y="668269"/>
            <a:ext cx="9144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 flipH="1">
            <a:off x="0" y="6491436"/>
            <a:ext cx="9144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슬라이드 번호 개체 틀 3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655E36B0-F3F2-466F-8968-79D13CE48AA2}" type="slidenum">
              <a:rPr lang="en-US" altLang="ko-KR" smtClean="0"/>
              <a:pPr algn="r"/>
              <a:t>23</a:t>
            </a:fld>
            <a:endParaRPr lang="en-US" dirty="0"/>
          </a:p>
        </p:txBody>
      </p:sp>
      <p:graphicFrame>
        <p:nvGraphicFramePr>
          <p:cNvPr id="27" name="표 26">
            <a:extLst>
              <a:ext uri="{FF2B5EF4-FFF2-40B4-BE49-F238E27FC236}"/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4036961909"/>
              </p:ext>
            </p:extLst>
          </p:nvPr>
        </p:nvGraphicFramePr>
        <p:xfrm>
          <a:off x="768835" y="1612439"/>
          <a:ext cx="7606330" cy="388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5062">
                  <a:extLst>
                    <a:ext uri="{9D8B030D-6E8A-4147-A177-3AD203B41FA5}"/>
                  </a:extLst>
                </a:gridCol>
                <a:gridCol w="1630323">
                  <a:extLst>
                    <a:ext uri="{9D8B030D-6E8A-4147-A177-3AD203B41FA5}"/>
                  </a:extLst>
                </a:gridCol>
                <a:gridCol w="663350">
                  <a:extLst>
                    <a:ext uri="{9D8B030D-6E8A-4147-A177-3AD203B41FA5}"/>
                  </a:extLst>
                </a:gridCol>
                <a:gridCol w="4487595">
                  <a:extLst>
                    <a:ext uri="{9D8B030D-6E8A-4147-A177-3AD203B41FA5}"/>
                  </a:extLst>
                </a:gridCol>
              </a:tblGrid>
              <a:tr h="324000">
                <a:tc gridSpan="4">
                  <a:txBody>
                    <a:bodyPr/>
                    <a:lstStyle/>
                    <a:p>
                      <a:pPr latinLnBrk="1"/>
                      <a:r>
                        <a:rPr lang="ko-KR" altLang="en-US" sz="1200" b="0" kern="1200" dirty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상세항목</a:t>
                      </a:r>
                    </a:p>
                  </a:txBody>
                  <a:tcPr marL="91446" marR="91446" marT="45715" marB="457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/>
                </a:extLst>
              </a:tr>
              <a:tr h="32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NO.</a:t>
                      </a:r>
                      <a:endParaRPr lang="ko-KR" altLang="en-US" sz="1200" kern="1200" dirty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1446" marR="91446" marT="45715" marB="457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 err="1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열이름</a:t>
                      </a:r>
                      <a:endParaRPr lang="ko-KR" altLang="en-US" sz="1200" kern="1200" dirty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1446" marR="91446" marT="45715" marB="457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유형</a:t>
                      </a:r>
                    </a:p>
                  </a:txBody>
                  <a:tcPr marL="91446" marR="91446" marT="45715" marB="457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설명</a:t>
                      </a:r>
                    </a:p>
                  </a:txBody>
                  <a:tcPr marL="91446" marR="91446" marT="45715" marB="457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/>
                </a:extLst>
              </a:tr>
              <a:tr h="32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12.</a:t>
                      </a:r>
                      <a:endParaRPr lang="ko-KR" altLang="en-US" sz="1200" kern="1200" dirty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1446" marR="91446" marT="45715" marB="457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미세먼지</a:t>
                      </a:r>
                      <a:endParaRPr lang="ko-KR" altLang="en-US" sz="1200" kern="1200" dirty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1446" marR="91446" marT="45715" marB="457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defRPr lang="ko-KR" altLang="en-US"/>
                      </a:pPr>
                      <a:r>
                        <a:rPr lang="ko-KR" altLang="en-US" sz="1200" kern="1200" dirty="0" err="1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연속형</a:t>
                      </a:r>
                      <a:endParaRPr lang="ko-KR" altLang="en-US" sz="120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defRPr lang="ko-KR" altLang="en-US"/>
                      </a:pP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미세먼지</a:t>
                      </a:r>
                      <a:r>
                        <a:rPr lang="ko-KR" altLang="en-US" sz="1200" kern="1200" baseline="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 수치</a:t>
                      </a: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ex) 48, 58, 61, …</a:t>
                      </a:r>
                      <a:endParaRPr lang="ko-KR" altLang="en-US" sz="120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/>
                </a:extLst>
              </a:tr>
              <a:tr h="32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13.</a:t>
                      </a:r>
                      <a:endParaRPr lang="ko-KR" altLang="en-US" sz="1200" kern="1200" dirty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1446" marR="91446" marT="45715" marB="457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 err="1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초미세먼지</a:t>
                      </a:r>
                      <a:endParaRPr lang="ko-KR" altLang="en-US" sz="1200" kern="1200" dirty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1446" marR="91446" marT="45715" marB="457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defRPr lang="ko-KR" altLang="en-US"/>
                      </a:pPr>
                      <a:r>
                        <a:rPr lang="ko-KR" altLang="en-US" sz="1200" kern="1200" dirty="0" err="1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연속형</a:t>
                      </a:r>
                      <a:endParaRPr lang="ko-KR" altLang="en-US" sz="120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lang="ko-KR" altLang="en-US"/>
                      </a:pPr>
                      <a:r>
                        <a:rPr lang="ko-KR" altLang="en-US" sz="1200" kern="1200" dirty="0" err="1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초미세먼지</a:t>
                      </a:r>
                      <a:r>
                        <a:rPr lang="ko-KR" altLang="en-US" sz="1200" kern="1200" baseline="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 수치</a:t>
                      </a: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ex) 26, 40, 48, …</a:t>
                      </a:r>
                      <a:endParaRPr lang="ko-KR" altLang="en-US" sz="120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/>
                </a:extLst>
              </a:tr>
              <a:tr h="32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14.</a:t>
                      </a:r>
                      <a:endParaRPr lang="ko-KR" altLang="en-US" sz="1200" kern="1200" dirty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1446" marR="91446" marT="45715" marB="457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오존</a:t>
                      </a:r>
                      <a:endParaRPr lang="ko-KR" altLang="en-US" sz="1200" kern="1200" dirty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1446" marR="91446" marT="45715" marB="457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defRPr lang="ko-KR" altLang="en-US"/>
                      </a:pPr>
                      <a:r>
                        <a:rPr lang="ko-KR" altLang="en-US" sz="1200" kern="1200" dirty="0" err="1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연속형</a:t>
                      </a:r>
                      <a:endParaRPr lang="ko-KR" altLang="en-US" sz="120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lang="ko-KR" altLang="en-US"/>
                      </a:pPr>
                      <a:r>
                        <a:rPr lang="ko-KR" altLang="en-US" sz="1200" kern="1200" baseline="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오존 수치</a:t>
                      </a: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ex)</a:t>
                      </a:r>
                      <a:r>
                        <a:rPr lang="en-US" altLang="ko-KR" sz="1200" kern="1200" baseline="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 0.024, 0.003, 0.002, …</a:t>
                      </a:r>
                      <a:endParaRPr lang="ko-KR" altLang="en-US" sz="120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/>
                </a:extLst>
              </a:tr>
              <a:tr h="32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15.</a:t>
                      </a:r>
                      <a:endParaRPr lang="ko-KR" altLang="en-US" sz="1200" kern="1200" dirty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1446" marR="91446" marT="45715" marB="457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이산화질소</a:t>
                      </a:r>
                      <a:endParaRPr lang="ko-KR" altLang="en-US" sz="1200" kern="1200" dirty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1446" marR="91446" marT="45715" marB="457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defRPr lang="ko-KR" altLang="en-US"/>
                      </a:pPr>
                      <a:r>
                        <a:rPr lang="ko-KR" altLang="en-US" sz="1200" kern="1200" dirty="0" err="1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연속형</a:t>
                      </a:r>
                      <a:endParaRPr lang="ko-KR" altLang="en-US" sz="120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defRPr lang="ko-KR" altLang="en-US"/>
                      </a:pP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이산화질소 수치 </a:t>
                      </a:r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ex) 0.031, 0.051, 0.061, …</a:t>
                      </a:r>
                      <a:endParaRPr lang="ko-KR" altLang="en-US" sz="120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16.</a:t>
                      </a:r>
                      <a:endParaRPr lang="ko-KR" altLang="en-US" sz="1200" kern="1200" dirty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1446" marR="91446" marT="45715" marB="457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일산화탄소</a:t>
                      </a:r>
                      <a:endParaRPr lang="ko-KR" altLang="en-US" sz="1200" kern="1200" dirty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1446" marR="91446" marT="45715" marB="457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defRPr lang="ko-KR" altLang="en-US"/>
                      </a:pPr>
                      <a:r>
                        <a:rPr lang="ko-KR" altLang="en-US" sz="1200" kern="1200" dirty="0" err="1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연속형</a:t>
                      </a:r>
                      <a:endParaRPr lang="ko-KR" altLang="en-US" sz="120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defRPr lang="ko-KR" altLang="en-US"/>
                      </a:pP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일산화탄소 수치 </a:t>
                      </a:r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ex) 0.5, 1, 1.1, …</a:t>
                      </a:r>
                      <a:endParaRPr lang="ko-KR" altLang="en-US" sz="120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17.</a:t>
                      </a:r>
                      <a:endParaRPr lang="ko-KR" altLang="en-US" sz="1200" kern="1200" dirty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1446" marR="91446" marT="45715" marB="457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아황산가스</a:t>
                      </a:r>
                      <a:endParaRPr lang="ko-KR" altLang="en-US" sz="1200" kern="1200" dirty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1446" marR="91446" marT="45715" marB="457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defRPr lang="ko-KR" altLang="en-US"/>
                      </a:pPr>
                      <a:r>
                        <a:rPr lang="ko-KR" altLang="en-US" sz="1200" kern="1200" dirty="0" err="1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연속형</a:t>
                      </a:r>
                      <a:endParaRPr lang="ko-KR" altLang="en-US" sz="120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defRPr lang="ko-KR" altLang="en-US"/>
                      </a:pP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아황산가스 수치 </a:t>
                      </a:r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ex) 0.005, 0.006, 0.007, …</a:t>
                      </a:r>
                      <a:endParaRPr lang="ko-KR" altLang="en-US" sz="120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18.</a:t>
                      </a:r>
                      <a:endParaRPr lang="ko-KR" altLang="en-US" sz="1200" kern="1200" dirty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1446" marR="91446" marT="45715" marB="457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month</a:t>
                      </a:r>
                      <a:endParaRPr lang="ko-KR" altLang="en-US" sz="1200" kern="1200" dirty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1446" marR="91446" marT="45715" marB="457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범주형</a:t>
                      </a:r>
                      <a:endParaRPr lang="ko-KR" altLang="en-US" sz="1200" kern="1200" dirty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1446" marR="91446" marT="45715" marB="457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ex) 1, 2, …, 12</a:t>
                      </a:r>
                      <a:endParaRPr lang="ko-KR" altLang="en-US" sz="1200" kern="1200" dirty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1446" marR="91446" marT="45715" marB="457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19.</a:t>
                      </a:r>
                      <a:endParaRPr lang="ko-KR" altLang="en-US" sz="1200" kern="1200" dirty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1446" marR="91446" marT="45715" marB="457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day</a:t>
                      </a:r>
                      <a:endParaRPr lang="ko-KR" altLang="en-US" sz="1200" kern="1200" dirty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1446" marR="91446" marT="45715" marB="457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범주형</a:t>
                      </a:r>
                      <a:endParaRPr lang="ko-KR" altLang="en-US" sz="1200" kern="1200" dirty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1446" marR="91446" marT="45715" marB="457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ex) 1, 2, ..,</a:t>
                      </a:r>
                      <a:r>
                        <a:rPr lang="en-US" altLang="ko-KR" sz="1200" kern="1200" baseline="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 31</a:t>
                      </a:r>
                      <a:endParaRPr lang="ko-KR" altLang="en-US" sz="1200" kern="1200" dirty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1446" marR="91446" marT="45715" marB="457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20.</a:t>
                      </a:r>
                      <a:endParaRPr lang="ko-KR" altLang="en-US" sz="1200" kern="1200" dirty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1446" marR="91446" marT="45715" marB="457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weekday</a:t>
                      </a:r>
                      <a:endParaRPr lang="ko-KR" altLang="en-US" sz="1200" kern="1200" dirty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1446" marR="91446" marT="45715" marB="457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범주형</a:t>
                      </a:r>
                      <a:endParaRPr lang="ko-KR" altLang="en-US" sz="1200" kern="1200" dirty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1446" marR="91446" marT="45715" marB="457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평일</a:t>
                      </a:r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주말 여부 </a:t>
                      </a:r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ex) </a:t>
                      </a: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평일 </a:t>
                      </a:r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: 1,</a:t>
                      </a:r>
                      <a:r>
                        <a:rPr lang="en-US" altLang="ko-KR" sz="1200" kern="1200" baseline="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200" kern="1200" baseline="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주말 </a:t>
                      </a:r>
                      <a:r>
                        <a:rPr lang="en-US" altLang="ko-KR" sz="1200" kern="1200" baseline="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: 0</a:t>
                      </a:r>
                      <a:endParaRPr lang="ko-KR" altLang="en-US" sz="1200" kern="1200" dirty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1446" marR="91446" marT="45715" marB="457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21.</a:t>
                      </a:r>
                      <a:endParaRPr lang="ko-KR" altLang="en-US" sz="1200" kern="1200" dirty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1446" marR="91446" marT="45715" marB="457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 err="1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dayofweek</a:t>
                      </a:r>
                      <a:endParaRPr lang="ko-KR" altLang="en-US" sz="1200" kern="1200" dirty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1446" marR="91446" marT="45715" marB="457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범주형</a:t>
                      </a:r>
                      <a:endParaRPr lang="ko-KR" altLang="en-US" sz="1200" kern="1200" dirty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1446" marR="91446" marT="45715" marB="457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요일 </a:t>
                      </a:r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ex) </a:t>
                      </a: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월요일 </a:t>
                      </a:r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: 0 ~ </a:t>
                      </a: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일요일 </a:t>
                      </a:r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: 6</a:t>
                      </a:r>
                      <a:endParaRPr lang="ko-KR" altLang="en-US" sz="1200" kern="1200" dirty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1446" marR="91446" marT="45715" marB="457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pSp>
        <p:nvGrpSpPr>
          <p:cNvPr id="6" name="그룹 23"/>
          <p:cNvGrpSpPr/>
          <p:nvPr/>
        </p:nvGrpSpPr>
        <p:grpSpPr>
          <a:xfrm>
            <a:off x="3754393" y="836712"/>
            <a:ext cx="1635213" cy="435025"/>
            <a:chOff x="3754393" y="836712"/>
            <a:chExt cx="1635213" cy="435025"/>
          </a:xfrm>
        </p:grpSpPr>
        <p:cxnSp>
          <p:nvCxnSpPr>
            <p:cNvPr id="31" name="직선 연결선 30"/>
            <p:cNvCxnSpPr/>
            <p:nvPr/>
          </p:nvCxnSpPr>
          <p:spPr>
            <a:xfrm>
              <a:off x="3754393" y="1144489"/>
              <a:ext cx="1635213" cy="0"/>
            </a:xfrm>
            <a:prstGeom prst="line">
              <a:avLst/>
            </a:prstGeom>
            <a:ln>
              <a:solidFill>
                <a:srgbClr val="31313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이등변 삼각형 38"/>
            <p:cNvSpPr/>
            <p:nvPr/>
          </p:nvSpPr>
          <p:spPr>
            <a:xfrm flipV="1">
              <a:off x="4508375" y="1144489"/>
              <a:ext cx="127248" cy="127248"/>
            </a:xfrm>
            <a:prstGeom prst="triangle">
              <a:avLst/>
            </a:prstGeom>
            <a:solidFill>
              <a:srgbClr val="31313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3999568" y="836712"/>
              <a:ext cx="114486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4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  <a:ea typeface="+mj-ea"/>
                </a:rPr>
                <a:t>최종 데이터</a:t>
              </a:r>
              <a:endParaRPr lang="en-US" altLang="ko-KR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0" y="-2070"/>
            <a:ext cx="9144000" cy="675165"/>
            <a:chOff x="0" y="-2070"/>
            <a:chExt cx="9144000" cy="675165"/>
          </a:xfrm>
        </p:grpSpPr>
        <p:sp>
          <p:nvSpPr>
            <p:cNvPr id="25" name="직사각형 24"/>
            <p:cNvSpPr/>
            <p:nvPr/>
          </p:nvSpPr>
          <p:spPr>
            <a:xfrm>
              <a:off x="0" y="-2070"/>
              <a:ext cx="9144000" cy="622758"/>
            </a:xfrm>
            <a:prstGeom prst="rect">
              <a:avLst/>
            </a:prstGeom>
            <a:solidFill>
              <a:srgbClr val="3131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8" name="그룹 15"/>
            <p:cNvGrpSpPr/>
            <p:nvPr/>
          </p:nvGrpSpPr>
          <p:grpSpPr>
            <a:xfrm>
              <a:off x="329625" y="170809"/>
              <a:ext cx="8100027" cy="292388"/>
              <a:chOff x="1297980" y="170809"/>
              <a:chExt cx="6650181" cy="292388"/>
            </a:xfrm>
          </p:grpSpPr>
          <p:grpSp>
            <p:nvGrpSpPr>
              <p:cNvPr id="42" name="그룹 14"/>
              <p:cNvGrpSpPr/>
              <p:nvPr/>
            </p:nvGrpSpPr>
            <p:grpSpPr>
              <a:xfrm>
                <a:off x="1297980" y="170809"/>
                <a:ext cx="3541672" cy="292388"/>
                <a:chOff x="1297980" y="170809"/>
                <a:chExt cx="3541672" cy="292388"/>
              </a:xfrm>
            </p:grpSpPr>
            <p:sp>
              <p:nvSpPr>
                <p:cNvPr id="47" name="TextBox 46"/>
                <p:cNvSpPr txBox="1"/>
                <p:nvPr/>
              </p:nvSpPr>
              <p:spPr>
                <a:xfrm>
                  <a:off x="2034722" y="170809"/>
                  <a:ext cx="1221349" cy="29238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300" dirty="0" smtClean="0">
                      <a:ln>
                        <a:solidFill>
                          <a:srgbClr val="F3F3F3">
                            <a:alpha val="31000"/>
                          </a:srgbClr>
                        </a:solidFill>
                      </a:ln>
                      <a:solidFill>
                        <a:srgbClr val="F3F3F3"/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+mj-ea"/>
                      <a:ea typeface="+mj-ea"/>
                    </a:rPr>
                    <a:t>데이터 정의서</a:t>
                  </a:r>
                  <a:endParaRPr lang="ko-KR" altLang="en-US" sz="1300" dirty="0">
                    <a:ln>
                      <a:solidFill>
                        <a:srgbClr val="F3F3F3">
                          <a:alpha val="31000"/>
                        </a:srgbClr>
                      </a:solidFill>
                    </a:ln>
                    <a:solidFill>
                      <a:srgbClr val="F3F3F3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+mj-ea"/>
                    <a:ea typeface="+mj-ea"/>
                  </a:endParaRPr>
                </a:p>
              </p:txBody>
            </p:sp>
            <p:sp>
              <p:nvSpPr>
                <p:cNvPr id="48" name="TextBox 47"/>
                <p:cNvSpPr txBox="1"/>
                <p:nvPr/>
              </p:nvSpPr>
              <p:spPr>
                <a:xfrm>
                  <a:off x="3242033" y="170809"/>
                  <a:ext cx="1597619" cy="29238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300" dirty="0" smtClean="0">
                      <a:ln>
                        <a:solidFill>
                          <a:srgbClr val="F3F3F3">
                            <a:alpha val="31000"/>
                          </a:srgbClr>
                        </a:solidFill>
                      </a:ln>
                      <a:solidFill>
                        <a:srgbClr val="F3F3F3"/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+mj-ea"/>
                      <a:ea typeface="+mj-ea"/>
                    </a:rPr>
                    <a:t>데이터 검증 결과서</a:t>
                  </a:r>
                  <a:endParaRPr lang="ko-KR" altLang="en-US" sz="1300" dirty="0">
                    <a:ln>
                      <a:solidFill>
                        <a:srgbClr val="F3F3F3">
                          <a:alpha val="31000"/>
                        </a:srgbClr>
                      </a:solidFill>
                    </a:ln>
                    <a:solidFill>
                      <a:srgbClr val="F3F3F3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+mj-ea"/>
                    <a:ea typeface="+mj-ea"/>
                  </a:endParaRPr>
                </a:p>
              </p:txBody>
            </p:sp>
            <p:sp>
              <p:nvSpPr>
                <p:cNvPr id="49" name="TextBox 48"/>
                <p:cNvSpPr txBox="1"/>
                <p:nvPr/>
              </p:nvSpPr>
              <p:spPr>
                <a:xfrm>
                  <a:off x="1297980" y="170809"/>
                  <a:ext cx="726418" cy="29238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300" dirty="0" smtClean="0">
                      <a:ln>
                        <a:solidFill>
                          <a:srgbClr val="F3F3F3">
                            <a:alpha val="31000"/>
                          </a:srgbClr>
                        </a:solidFill>
                      </a:ln>
                      <a:solidFill>
                        <a:srgbClr val="F3F3F3"/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+mj-ea"/>
                      <a:ea typeface="+mj-ea"/>
                    </a:rPr>
                    <a:t>분석개요</a:t>
                  </a:r>
                  <a:endParaRPr lang="en-US" altLang="ko-KR" sz="1300" dirty="0" smtClean="0">
                    <a:ln>
                      <a:solidFill>
                        <a:srgbClr val="F3F3F3">
                          <a:alpha val="31000"/>
                        </a:srgbClr>
                      </a:solidFill>
                    </a:ln>
                    <a:solidFill>
                      <a:srgbClr val="F3F3F3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+mj-ea"/>
                    <a:ea typeface="+mj-ea"/>
                  </a:endParaRPr>
                </a:p>
              </p:txBody>
            </p:sp>
          </p:grpSp>
          <p:grpSp>
            <p:nvGrpSpPr>
              <p:cNvPr id="43" name="그룹 13"/>
              <p:cNvGrpSpPr/>
              <p:nvPr/>
            </p:nvGrpSpPr>
            <p:grpSpPr>
              <a:xfrm>
                <a:off x="4986271" y="170809"/>
                <a:ext cx="2961890" cy="292388"/>
                <a:chOff x="4986271" y="170809"/>
                <a:chExt cx="2961890" cy="292388"/>
              </a:xfrm>
            </p:grpSpPr>
            <p:sp>
              <p:nvSpPr>
                <p:cNvPr id="44" name="TextBox 43"/>
                <p:cNvSpPr txBox="1"/>
                <p:nvPr/>
              </p:nvSpPr>
              <p:spPr>
                <a:xfrm>
                  <a:off x="6071325" y="170809"/>
                  <a:ext cx="1343979" cy="29238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300" dirty="0" smtClean="0">
                      <a:ln>
                        <a:solidFill>
                          <a:srgbClr val="F3F3F3">
                            <a:alpha val="31000"/>
                          </a:srgbClr>
                        </a:solidFill>
                      </a:ln>
                      <a:solidFill>
                        <a:srgbClr val="F3F3F3"/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+mj-ea"/>
                      <a:ea typeface="+mj-ea"/>
                    </a:rPr>
                    <a:t>데이터 분석 보고서</a:t>
                  </a:r>
                  <a:endParaRPr lang="ko-KR" altLang="en-US" sz="1300" dirty="0">
                    <a:ln>
                      <a:solidFill>
                        <a:srgbClr val="F3F3F3">
                          <a:alpha val="31000"/>
                        </a:srgbClr>
                      </a:solidFill>
                    </a:ln>
                    <a:solidFill>
                      <a:srgbClr val="F3F3F3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+mj-ea"/>
                    <a:ea typeface="+mj-ea"/>
                  </a:endParaRPr>
                </a:p>
              </p:txBody>
            </p:sp>
            <p:sp>
              <p:nvSpPr>
                <p:cNvPr id="45" name="TextBox 44"/>
                <p:cNvSpPr txBox="1"/>
                <p:nvPr/>
              </p:nvSpPr>
              <p:spPr>
                <a:xfrm>
                  <a:off x="7522804" y="170809"/>
                  <a:ext cx="425357" cy="29238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300" dirty="0" smtClean="0">
                      <a:ln>
                        <a:solidFill>
                          <a:srgbClr val="F3F3F3">
                            <a:alpha val="31000"/>
                          </a:srgbClr>
                        </a:solidFill>
                      </a:ln>
                      <a:solidFill>
                        <a:srgbClr val="F3F3F3"/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+mj-ea"/>
                      <a:ea typeface="+mj-ea"/>
                    </a:rPr>
                    <a:t>결론</a:t>
                  </a:r>
                  <a:endParaRPr lang="ko-KR" altLang="en-US" sz="1300" dirty="0">
                    <a:ln>
                      <a:solidFill>
                        <a:srgbClr val="F3F3F3">
                          <a:alpha val="31000"/>
                        </a:srgbClr>
                      </a:solidFill>
                    </a:ln>
                    <a:solidFill>
                      <a:srgbClr val="F3F3F3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+mj-ea"/>
                    <a:ea typeface="+mj-ea"/>
                  </a:endParaRPr>
                </a:p>
              </p:txBody>
            </p:sp>
            <p:sp>
              <p:nvSpPr>
                <p:cNvPr id="46" name="TextBox 45"/>
                <p:cNvSpPr txBox="1"/>
                <p:nvPr/>
              </p:nvSpPr>
              <p:spPr>
                <a:xfrm>
                  <a:off x="4986271" y="170809"/>
                  <a:ext cx="884667" cy="29238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300" dirty="0" smtClean="0">
                      <a:ln>
                        <a:solidFill>
                          <a:srgbClr val="F3F3F3">
                            <a:alpha val="31000"/>
                          </a:srgbClr>
                        </a:solidFill>
                      </a:ln>
                      <a:solidFill>
                        <a:srgbClr val="F3F3F3"/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+mj-ea"/>
                      <a:ea typeface="+mj-ea"/>
                    </a:rPr>
                    <a:t>데이터 탐색</a:t>
                  </a:r>
                  <a:endParaRPr lang="ko-KR" altLang="en-US" sz="1300" dirty="0">
                    <a:ln>
                      <a:solidFill>
                        <a:srgbClr val="F3F3F3">
                          <a:alpha val="31000"/>
                        </a:srgbClr>
                      </a:solidFill>
                    </a:ln>
                    <a:solidFill>
                      <a:srgbClr val="F3F3F3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+mj-ea"/>
                    <a:ea typeface="+mj-ea"/>
                  </a:endParaRPr>
                </a:p>
              </p:txBody>
            </p:sp>
          </p:grpSp>
        </p:grpSp>
        <p:sp>
          <p:nvSpPr>
            <p:cNvPr id="30" name="이등변 삼각형 29"/>
            <p:cNvSpPr/>
            <p:nvPr/>
          </p:nvSpPr>
          <p:spPr>
            <a:xfrm>
              <a:off x="3571868" y="457071"/>
              <a:ext cx="216024" cy="216024"/>
            </a:xfrm>
            <a:prstGeom prst="triangle">
              <a:avLst/>
            </a:prstGeom>
            <a:solidFill>
              <a:srgbClr val="DD811C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357158" y="5713511"/>
            <a:ext cx="86439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en-US" altLang="ko-KR" sz="1400" dirty="0">
                <a:ln>
                  <a:solidFill>
                    <a:srgbClr val="313131">
                      <a:alpha val="33000"/>
                    </a:srgbClr>
                  </a:solidFill>
                </a:ln>
                <a:latin typeface="+mj-ea"/>
                <a:ea typeface="+mj-ea"/>
              </a:rPr>
              <a:t> </a:t>
            </a:r>
            <a:r>
              <a:rPr lang="en-US" altLang="ko-KR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latin typeface="+mj-ea"/>
                <a:ea typeface="+mj-ea"/>
              </a:rPr>
              <a:t>11</a:t>
            </a:r>
            <a:r>
              <a:rPr lang="ko-KR" altLang="en-US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latin typeface="+mj-ea"/>
                <a:ea typeface="+mj-ea"/>
              </a:rPr>
              <a:t>개의 구 별로 데이터를 나누어 분석 하기로 함 </a:t>
            </a:r>
            <a:r>
              <a:rPr lang="en-US" altLang="ko-KR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latin typeface="+mj-ea"/>
                <a:ea typeface="+mj-ea"/>
              </a:rPr>
              <a:t>(</a:t>
            </a:r>
            <a:r>
              <a:rPr lang="ko-KR" altLang="en-US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latin typeface="+mj-ea"/>
                <a:ea typeface="+mj-ea"/>
              </a:rPr>
              <a:t>분석 목적 </a:t>
            </a:r>
            <a:r>
              <a:rPr lang="en-US" altLang="ko-KR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latin typeface="+mj-ea"/>
                <a:ea typeface="+mj-ea"/>
              </a:rPr>
              <a:t>: </a:t>
            </a:r>
            <a:r>
              <a:rPr lang="ko-KR" altLang="en-US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latin typeface="+mj-ea"/>
                <a:ea typeface="+mj-ea"/>
              </a:rPr>
              <a:t>구 별 </a:t>
            </a:r>
            <a:r>
              <a:rPr lang="en-US" altLang="ko-KR" sz="1400" dirty="0" err="1" smtClean="0">
                <a:ln>
                  <a:solidFill>
                    <a:srgbClr val="313131">
                      <a:alpha val="33000"/>
                    </a:srgbClr>
                  </a:solidFill>
                </a:ln>
                <a:latin typeface="+mj-ea"/>
                <a:ea typeface="+mj-ea"/>
              </a:rPr>
              <a:t>rentcnt</a:t>
            </a:r>
            <a:r>
              <a:rPr lang="ko-KR" altLang="en-US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latin typeface="+mj-ea"/>
                <a:ea typeface="+mj-ea"/>
              </a:rPr>
              <a:t>를 예측하는 알고리즘 개발</a:t>
            </a:r>
            <a:r>
              <a:rPr lang="en-US" altLang="ko-KR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latin typeface="+mj-ea"/>
                <a:ea typeface="+mj-ea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xmlns="" val="208258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6551967"/>
            <a:ext cx="9144000" cy="357095"/>
          </a:xfrm>
          <a:prstGeom prst="rect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n>
                <a:solidFill>
                  <a:srgbClr val="F3F3F3">
                    <a:alpha val="31000"/>
                  </a:srgbClr>
                </a:solidFill>
              </a:ln>
              <a:solidFill>
                <a:srgbClr val="F3F3F3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 flipH="1">
            <a:off x="0" y="309309"/>
            <a:ext cx="2339752" cy="0"/>
          </a:xfrm>
          <a:prstGeom prst="line">
            <a:avLst/>
          </a:prstGeom>
          <a:ln>
            <a:solidFill>
              <a:srgbClr val="F3F3F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H="1">
            <a:off x="6801073" y="309309"/>
            <a:ext cx="2339752" cy="0"/>
          </a:xfrm>
          <a:prstGeom prst="line">
            <a:avLst/>
          </a:prstGeom>
          <a:ln>
            <a:solidFill>
              <a:srgbClr val="F3F3F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 flipH="1">
            <a:off x="0" y="668269"/>
            <a:ext cx="9144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 flipH="1">
            <a:off x="0" y="6491436"/>
            <a:ext cx="9144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슬라이드 번호 개체 틀 2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655E36B0-F3F2-466F-8968-79D13CE48AA2}" type="slidenum">
              <a:rPr lang="en-US" altLang="ko-KR" smtClean="0"/>
              <a:pPr algn="r"/>
              <a:t>24</a:t>
            </a:fld>
            <a:endParaRPr lang="en-US" dirty="0"/>
          </a:p>
        </p:txBody>
      </p:sp>
      <p:grpSp>
        <p:nvGrpSpPr>
          <p:cNvPr id="18" name="그룹 17"/>
          <p:cNvGrpSpPr/>
          <p:nvPr/>
        </p:nvGrpSpPr>
        <p:grpSpPr>
          <a:xfrm>
            <a:off x="0" y="-2070"/>
            <a:ext cx="9144000" cy="622758"/>
            <a:chOff x="0" y="-2070"/>
            <a:chExt cx="9144000" cy="622758"/>
          </a:xfrm>
        </p:grpSpPr>
        <p:sp>
          <p:nvSpPr>
            <p:cNvPr id="21" name="직사각형 20"/>
            <p:cNvSpPr/>
            <p:nvPr/>
          </p:nvSpPr>
          <p:spPr>
            <a:xfrm>
              <a:off x="0" y="-2070"/>
              <a:ext cx="9144000" cy="622758"/>
            </a:xfrm>
            <a:prstGeom prst="rect">
              <a:avLst/>
            </a:prstGeom>
            <a:solidFill>
              <a:srgbClr val="3131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 smtClean="0">
                  <a:ln>
                    <a:solidFill>
                      <a:srgbClr val="313131">
                        <a:alpha val="31000"/>
                      </a:srgb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itchFamily="50" charset="-127"/>
                  <a:ea typeface="맑은 고딕" pitchFamily="50" charset="-127"/>
                </a:rPr>
                <a:t>서울시 공공자전거 수요 예측</a:t>
              </a:r>
              <a:endParaRPr lang="ko-KR" altLang="en-US" sz="1400" b="1" dirty="0">
                <a:ln>
                  <a:solidFill>
                    <a:srgbClr val="313131">
                      <a:alpha val="31000"/>
                    </a:srgb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itchFamily="50" charset="-127"/>
                <a:ea typeface="맑은 고딕" pitchFamily="50" charset="-127"/>
              </a:endParaRPr>
            </a:p>
          </p:txBody>
        </p:sp>
        <p:cxnSp>
          <p:nvCxnSpPr>
            <p:cNvPr id="22" name="직선 연결선 21"/>
            <p:cNvCxnSpPr>
              <a:endCxn id="21" idx="1"/>
            </p:cNvCxnSpPr>
            <p:nvPr/>
          </p:nvCxnSpPr>
          <p:spPr>
            <a:xfrm flipH="1">
              <a:off x="0" y="309309"/>
              <a:ext cx="2160000" cy="0"/>
            </a:xfrm>
            <a:prstGeom prst="line">
              <a:avLst/>
            </a:prstGeom>
            <a:ln>
              <a:solidFill>
                <a:srgbClr val="F3F3F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/>
            <p:cNvCxnSpPr/>
            <p:nvPr/>
          </p:nvCxnSpPr>
          <p:spPr>
            <a:xfrm flipH="1">
              <a:off x="6948504" y="309309"/>
              <a:ext cx="2160000" cy="0"/>
            </a:xfrm>
            <a:prstGeom prst="line">
              <a:avLst/>
            </a:prstGeom>
            <a:ln>
              <a:solidFill>
                <a:srgbClr val="F3F3F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직사각형 2"/>
          <p:cNvSpPr/>
          <p:nvPr/>
        </p:nvSpPr>
        <p:spPr>
          <a:xfrm>
            <a:off x="5068638" y="2530380"/>
            <a:ext cx="1303562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7200" dirty="0" smtClean="0">
                <a:ln>
                  <a:solidFill>
                    <a:srgbClr val="313131">
                      <a:alpha val="31000"/>
                    </a:srgbClr>
                  </a:solidFill>
                </a:ln>
                <a:solidFill>
                  <a:srgbClr val="313131"/>
                </a:solidFill>
                <a:latin typeface="나눔고딕" pitchFamily="50" charset="-127"/>
                <a:ea typeface="나눔고딕" pitchFamily="50" charset="-127"/>
              </a:rPr>
              <a:t>04</a:t>
            </a:r>
            <a:endParaRPr lang="ko-KR" altLang="en-US" sz="7200" dirty="0"/>
          </a:p>
        </p:txBody>
      </p:sp>
      <p:sp>
        <p:nvSpPr>
          <p:cNvPr id="10" name="직사각형 9"/>
          <p:cNvSpPr/>
          <p:nvPr/>
        </p:nvSpPr>
        <p:spPr>
          <a:xfrm>
            <a:off x="4932040" y="4130496"/>
            <a:ext cx="396044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sz="1200" dirty="0" err="1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n-ea"/>
              </a:rPr>
              <a:t>산점도</a:t>
            </a:r>
            <a:endParaRPr lang="en-US" altLang="ko-KR" sz="1200" dirty="0" smtClean="0">
              <a:ln>
                <a:solidFill>
                  <a:srgbClr val="313131">
                    <a:alpha val="33000"/>
                  </a:srgbClr>
                </a:solidFill>
              </a:ln>
              <a:solidFill>
                <a:srgbClr val="313131"/>
              </a:solidFill>
              <a:latin typeface="+mn-ea"/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altLang="ko-KR" sz="1200" dirty="0" smtClean="0">
              <a:ln>
                <a:solidFill>
                  <a:srgbClr val="313131">
                    <a:alpha val="33000"/>
                  </a:srgbClr>
                </a:solidFill>
              </a:ln>
              <a:solidFill>
                <a:srgbClr val="313131"/>
              </a:solidFill>
              <a:latin typeface="+mn-ea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2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n-ea"/>
              </a:rPr>
              <a:t>히스토그램</a:t>
            </a:r>
            <a:endParaRPr lang="en-US" altLang="ko-KR" sz="1200" dirty="0" smtClean="0">
              <a:ln>
                <a:solidFill>
                  <a:srgbClr val="313131">
                    <a:alpha val="33000"/>
                  </a:srgbClr>
                </a:solidFill>
              </a:ln>
              <a:solidFill>
                <a:srgbClr val="313131"/>
              </a:solidFill>
              <a:latin typeface="+mn-ea"/>
            </a:endParaRPr>
          </a:p>
          <a:p>
            <a:pPr marL="285750" indent="-285750"/>
            <a:endParaRPr lang="en-US" altLang="ko-KR" sz="1200" dirty="0" smtClean="0">
              <a:ln>
                <a:solidFill>
                  <a:srgbClr val="313131">
                    <a:alpha val="33000"/>
                  </a:srgbClr>
                </a:solidFill>
              </a:ln>
              <a:solidFill>
                <a:srgbClr val="313131"/>
              </a:solidFill>
              <a:latin typeface="+mn-ea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2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n-ea"/>
              </a:rPr>
              <a:t>상관 분석</a:t>
            </a:r>
          </a:p>
        </p:txBody>
      </p:sp>
      <p:sp>
        <p:nvSpPr>
          <p:cNvPr id="14" name="자유형 13"/>
          <p:cNvSpPr/>
          <p:nvPr/>
        </p:nvSpPr>
        <p:spPr>
          <a:xfrm>
            <a:off x="4867275" y="3706897"/>
            <a:ext cx="4286250" cy="127000"/>
          </a:xfrm>
          <a:custGeom>
            <a:avLst/>
            <a:gdLst>
              <a:gd name="connsiteX0" fmla="*/ 76200 w 4286250"/>
              <a:gd name="connsiteY0" fmla="*/ 6350 h 127000"/>
              <a:gd name="connsiteX1" fmla="*/ 0 w 4286250"/>
              <a:gd name="connsiteY1" fmla="*/ 127000 h 127000"/>
              <a:gd name="connsiteX2" fmla="*/ 4286250 w 4286250"/>
              <a:gd name="connsiteY2" fmla="*/ 127000 h 127000"/>
              <a:gd name="connsiteX3" fmla="*/ 4286250 w 4286250"/>
              <a:gd name="connsiteY3" fmla="*/ 0 h 127000"/>
              <a:gd name="connsiteX4" fmla="*/ 76200 w 4286250"/>
              <a:gd name="connsiteY4" fmla="*/ 6350 h 12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86250" h="127000">
                <a:moveTo>
                  <a:pt x="76200" y="6350"/>
                </a:moveTo>
                <a:lnTo>
                  <a:pt x="0" y="127000"/>
                </a:lnTo>
                <a:lnTo>
                  <a:pt x="4286250" y="127000"/>
                </a:lnTo>
                <a:lnTo>
                  <a:pt x="4286250" y="0"/>
                </a:lnTo>
                <a:lnTo>
                  <a:pt x="76200" y="6350"/>
                </a:lnTo>
                <a:close/>
              </a:path>
            </a:pathLst>
          </a:custGeom>
          <a:solidFill>
            <a:srgbClr val="DD81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4932040" y="3533335"/>
            <a:ext cx="4211960" cy="197374"/>
          </a:xfrm>
          <a:prstGeom prst="rect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6467384" y="3028890"/>
            <a:ext cx="242509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rgbClr val="313131">
                      <a:alpha val="31000"/>
                    </a:srgbClr>
                  </a:solidFill>
                </a:ln>
                <a:solidFill>
                  <a:srgbClr val="313131"/>
                </a:solidFill>
                <a:latin typeface="+mj-ea"/>
                <a:ea typeface="+mj-ea"/>
              </a:rPr>
              <a:t>데이터 탐색</a:t>
            </a:r>
            <a:endParaRPr lang="en-US" altLang="ko-KR" sz="2000" dirty="0" smtClean="0">
              <a:ln>
                <a:solidFill>
                  <a:srgbClr val="313131">
                    <a:alpha val="31000"/>
                  </a:srgbClr>
                </a:solidFill>
              </a:ln>
              <a:solidFill>
                <a:srgbClr val="313131"/>
              </a:solidFill>
              <a:latin typeface="+mj-ea"/>
              <a:ea typeface="+mj-ea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043" y="681491"/>
            <a:ext cx="3687667" cy="581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333069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/>
          <p:cNvSpPr/>
          <p:nvPr/>
        </p:nvSpPr>
        <p:spPr>
          <a:xfrm flipV="1">
            <a:off x="0" y="6551967"/>
            <a:ext cx="9144000" cy="357095"/>
          </a:xfrm>
          <a:prstGeom prst="rect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 flipH="1">
            <a:off x="0" y="668269"/>
            <a:ext cx="9144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 flipH="1">
            <a:off x="0" y="6491436"/>
            <a:ext cx="9144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슬라이드 번호 개체 틀 3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655E36B0-F3F2-466F-8968-79D13CE48AA2}" type="slidenum">
              <a:rPr lang="en-US" altLang="ko-KR" smtClean="0"/>
              <a:pPr algn="r"/>
              <a:t>25</a:t>
            </a:fld>
            <a:endParaRPr lang="en-US" dirty="0"/>
          </a:p>
        </p:txBody>
      </p:sp>
      <p:grpSp>
        <p:nvGrpSpPr>
          <p:cNvPr id="2" name="그룹 23"/>
          <p:cNvGrpSpPr/>
          <p:nvPr/>
        </p:nvGrpSpPr>
        <p:grpSpPr>
          <a:xfrm>
            <a:off x="3754393" y="836712"/>
            <a:ext cx="1635213" cy="435025"/>
            <a:chOff x="3754393" y="836712"/>
            <a:chExt cx="1635213" cy="435025"/>
          </a:xfrm>
        </p:grpSpPr>
        <p:cxnSp>
          <p:nvCxnSpPr>
            <p:cNvPr id="31" name="직선 연결선 30"/>
            <p:cNvCxnSpPr/>
            <p:nvPr/>
          </p:nvCxnSpPr>
          <p:spPr>
            <a:xfrm>
              <a:off x="3754393" y="1144489"/>
              <a:ext cx="1635213" cy="0"/>
            </a:xfrm>
            <a:prstGeom prst="line">
              <a:avLst/>
            </a:prstGeom>
            <a:ln>
              <a:solidFill>
                <a:srgbClr val="31313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이등변 삼각형 38"/>
            <p:cNvSpPr/>
            <p:nvPr/>
          </p:nvSpPr>
          <p:spPr>
            <a:xfrm flipV="1">
              <a:off x="4508375" y="1144489"/>
              <a:ext cx="127248" cy="127248"/>
            </a:xfrm>
            <a:prstGeom prst="triangle">
              <a:avLst/>
            </a:prstGeom>
            <a:solidFill>
              <a:srgbClr val="31313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4210365" y="836712"/>
              <a:ext cx="72327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400" dirty="0" err="1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  <a:ea typeface="+mj-ea"/>
                </a:rPr>
                <a:t>산점도</a:t>
              </a:r>
              <a:endParaRPr lang="en-US" altLang="ko-KR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3" name="그룹 23"/>
          <p:cNvGrpSpPr/>
          <p:nvPr/>
        </p:nvGrpSpPr>
        <p:grpSpPr>
          <a:xfrm>
            <a:off x="0" y="-2070"/>
            <a:ext cx="9144000" cy="675165"/>
            <a:chOff x="0" y="-2070"/>
            <a:chExt cx="9144000" cy="675165"/>
          </a:xfrm>
        </p:grpSpPr>
        <p:sp>
          <p:nvSpPr>
            <p:cNvPr id="25" name="직사각형 24"/>
            <p:cNvSpPr/>
            <p:nvPr/>
          </p:nvSpPr>
          <p:spPr>
            <a:xfrm>
              <a:off x="0" y="-2070"/>
              <a:ext cx="9144000" cy="622758"/>
            </a:xfrm>
            <a:prstGeom prst="rect">
              <a:avLst/>
            </a:prstGeom>
            <a:solidFill>
              <a:srgbClr val="3131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4" name="그룹 15"/>
            <p:cNvGrpSpPr/>
            <p:nvPr/>
          </p:nvGrpSpPr>
          <p:grpSpPr>
            <a:xfrm>
              <a:off x="329625" y="170809"/>
              <a:ext cx="8100027" cy="292388"/>
              <a:chOff x="1297980" y="170809"/>
              <a:chExt cx="6650181" cy="292388"/>
            </a:xfrm>
          </p:grpSpPr>
          <p:grpSp>
            <p:nvGrpSpPr>
              <p:cNvPr id="5" name="그룹 14"/>
              <p:cNvGrpSpPr/>
              <p:nvPr/>
            </p:nvGrpSpPr>
            <p:grpSpPr>
              <a:xfrm>
                <a:off x="1297980" y="170809"/>
                <a:ext cx="3541672" cy="292388"/>
                <a:chOff x="1297980" y="170809"/>
                <a:chExt cx="3541672" cy="292388"/>
              </a:xfrm>
            </p:grpSpPr>
            <p:sp>
              <p:nvSpPr>
                <p:cNvPr id="47" name="TextBox 46"/>
                <p:cNvSpPr txBox="1"/>
                <p:nvPr/>
              </p:nvSpPr>
              <p:spPr>
                <a:xfrm>
                  <a:off x="2034722" y="170809"/>
                  <a:ext cx="1221349" cy="29238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300" dirty="0" smtClean="0">
                      <a:ln>
                        <a:solidFill>
                          <a:srgbClr val="F3F3F3">
                            <a:alpha val="31000"/>
                          </a:srgbClr>
                        </a:solidFill>
                      </a:ln>
                      <a:solidFill>
                        <a:srgbClr val="F3F3F3"/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+mj-ea"/>
                      <a:ea typeface="+mj-ea"/>
                    </a:rPr>
                    <a:t>데이터 정의서</a:t>
                  </a:r>
                  <a:endParaRPr lang="ko-KR" altLang="en-US" sz="1300" dirty="0">
                    <a:ln>
                      <a:solidFill>
                        <a:srgbClr val="F3F3F3">
                          <a:alpha val="31000"/>
                        </a:srgbClr>
                      </a:solidFill>
                    </a:ln>
                    <a:solidFill>
                      <a:srgbClr val="F3F3F3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+mj-ea"/>
                    <a:ea typeface="+mj-ea"/>
                  </a:endParaRPr>
                </a:p>
              </p:txBody>
            </p:sp>
            <p:sp>
              <p:nvSpPr>
                <p:cNvPr id="48" name="TextBox 47"/>
                <p:cNvSpPr txBox="1"/>
                <p:nvPr/>
              </p:nvSpPr>
              <p:spPr>
                <a:xfrm>
                  <a:off x="3242033" y="170809"/>
                  <a:ext cx="1597619" cy="29238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300" dirty="0" smtClean="0">
                      <a:ln>
                        <a:solidFill>
                          <a:srgbClr val="F3F3F3">
                            <a:alpha val="31000"/>
                          </a:srgbClr>
                        </a:solidFill>
                      </a:ln>
                      <a:solidFill>
                        <a:srgbClr val="F3F3F3"/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+mj-ea"/>
                      <a:ea typeface="+mj-ea"/>
                    </a:rPr>
                    <a:t>데이터 검증 결과서</a:t>
                  </a:r>
                  <a:endParaRPr lang="ko-KR" altLang="en-US" sz="1300" dirty="0">
                    <a:ln>
                      <a:solidFill>
                        <a:srgbClr val="F3F3F3">
                          <a:alpha val="31000"/>
                        </a:srgbClr>
                      </a:solidFill>
                    </a:ln>
                    <a:solidFill>
                      <a:srgbClr val="F3F3F3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+mj-ea"/>
                    <a:ea typeface="+mj-ea"/>
                  </a:endParaRPr>
                </a:p>
              </p:txBody>
            </p:sp>
            <p:sp>
              <p:nvSpPr>
                <p:cNvPr id="49" name="TextBox 48"/>
                <p:cNvSpPr txBox="1"/>
                <p:nvPr/>
              </p:nvSpPr>
              <p:spPr>
                <a:xfrm>
                  <a:off x="1297980" y="170809"/>
                  <a:ext cx="726418" cy="29238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300" dirty="0" smtClean="0">
                      <a:ln>
                        <a:solidFill>
                          <a:srgbClr val="F3F3F3">
                            <a:alpha val="31000"/>
                          </a:srgbClr>
                        </a:solidFill>
                      </a:ln>
                      <a:solidFill>
                        <a:srgbClr val="F3F3F3"/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+mj-ea"/>
                      <a:ea typeface="+mj-ea"/>
                    </a:rPr>
                    <a:t>분석개요</a:t>
                  </a:r>
                  <a:endParaRPr lang="en-US" altLang="ko-KR" sz="1300" dirty="0" smtClean="0">
                    <a:ln>
                      <a:solidFill>
                        <a:srgbClr val="F3F3F3">
                          <a:alpha val="31000"/>
                        </a:srgbClr>
                      </a:solidFill>
                    </a:ln>
                    <a:solidFill>
                      <a:srgbClr val="F3F3F3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+mj-ea"/>
                    <a:ea typeface="+mj-ea"/>
                  </a:endParaRPr>
                </a:p>
              </p:txBody>
            </p:sp>
          </p:grpSp>
          <p:grpSp>
            <p:nvGrpSpPr>
              <p:cNvPr id="6" name="그룹 13"/>
              <p:cNvGrpSpPr/>
              <p:nvPr/>
            </p:nvGrpSpPr>
            <p:grpSpPr>
              <a:xfrm>
                <a:off x="4986271" y="170809"/>
                <a:ext cx="2961890" cy="292388"/>
                <a:chOff x="4986271" y="170809"/>
                <a:chExt cx="2961890" cy="292388"/>
              </a:xfrm>
            </p:grpSpPr>
            <p:sp>
              <p:nvSpPr>
                <p:cNvPr id="44" name="TextBox 43"/>
                <p:cNvSpPr txBox="1"/>
                <p:nvPr/>
              </p:nvSpPr>
              <p:spPr>
                <a:xfrm>
                  <a:off x="6071325" y="170809"/>
                  <a:ext cx="1343979" cy="29238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300" dirty="0" smtClean="0">
                      <a:ln>
                        <a:solidFill>
                          <a:srgbClr val="F3F3F3">
                            <a:alpha val="31000"/>
                          </a:srgbClr>
                        </a:solidFill>
                      </a:ln>
                      <a:solidFill>
                        <a:srgbClr val="F3F3F3"/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+mj-ea"/>
                      <a:ea typeface="+mj-ea"/>
                    </a:rPr>
                    <a:t>데이터 분석 보고서</a:t>
                  </a:r>
                  <a:endParaRPr lang="ko-KR" altLang="en-US" sz="1300" dirty="0">
                    <a:ln>
                      <a:solidFill>
                        <a:srgbClr val="F3F3F3">
                          <a:alpha val="31000"/>
                        </a:srgbClr>
                      </a:solidFill>
                    </a:ln>
                    <a:solidFill>
                      <a:srgbClr val="F3F3F3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+mj-ea"/>
                    <a:ea typeface="+mj-ea"/>
                  </a:endParaRPr>
                </a:p>
              </p:txBody>
            </p:sp>
            <p:sp>
              <p:nvSpPr>
                <p:cNvPr id="45" name="TextBox 44"/>
                <p:cNvSpPr txBox="1"/>
                <p:nvPr/>
              </p:nvSpPr>
              <p:spPr>
                <a:xfrm>
                  <a:off x="7522804" y="170809"/>
                  <a:ext cx="425357" cy="29238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300" dirty="0" smtClean="0">
                      <a:ln>
                        <a:solidFill>
                          <a:srgbClr val="F3F3F3">
                            <a:alpha val="31000"/>
                          </a:srgbClr>
                        </a:solidFill>
                      </a:ln>
                      <a:solidFill>
                        <a:srgbClr val="F3F3F3"/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+mj-ea"/>
                      <a:ea typeface="+mj-ea"/>
                    </a:rPr>
                    <a:t>결론</a:t>
                  </a:r>
                  <a:endParaRPr lang="ko-KR" altLang="en-US" sz="1300" dirty="0">
                    <a:ln>
                      <a:solidFill>
                        <a:srgbClr val="F3F3F3">
                          <a:alpha val="31000"/>
                        </a:srgbClr>
                      </a:solidFill>
                    </a:ln>
                    <a:solidFill>
                      <a:srgbClr val="F3F3F3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+mj-ea"/>
                    <a:ea typeface="+mj-ea"/>
                  </a:endParaRPr>
                </a:p>
              </p:txBody>
            </p:sp>
            <p:sp>
              <p:nvSpPr>
                <p:cNvPr id="46" name="TextBox 45"/>
                <p:cNvSpPr txBox="1"/>
                <p:nvPr/>
              </p:nvSpPr>
              <p:spPr>
                <a:xfrm>
                  <a:off x="4986271" y="170809"/>
                  <a:ext cx="884667" cy="29238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300" dirty="0" smtClean="0">
                      <a:ln>
                        <a:solidFill>
                          <a:srgbClr val="F3F3F3">
                            <a:alpha val="31000"/>
                          </a:srgbClr>
                        </a:solidFill>
                      </a:ln>
                      <a:solidFill>
                        <a:srgbClr val="F3F3F3"/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+mj-ea"/>
                      <a:ea typeface="+mj-ea"/>
                    </a:rPr>
                    <a:t>데이터 탐색</a:t>
                  </a:r>
                  <a:endParaRPr lang="ko-KR" altLang="en-US" sz="1300" dirty="0">
                    <a:ln>
                      <a:solidFill>
                        <a:srgbClr val="F3F3F3">
                          <a:alpha val="31000"/>
                        </a:srgbClr>
                      </a:solidFill>
                    </a:ln>
                    <a:solidFill>
                      <a:srgbClr val="F3F3F3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+mj-ea"/>
                    <a:ea typeface="+mj-ea"/>
                  </a:endParaRPr>
                </a:p>
              </p:txBody>
            </p:sp>
          </p:grpSp>
        </p:grpSp>
        <p:sp>
          <p:nvSpPr>
            <p:cNvPr id="30" name="이등변 삼각형 29"/>
            <p:cNvSpPr/>
            <p:nvPr/>
          </p:nvSpPr>
          <p:spPr>
            <a:xfrm>
              <a:off x="5308682" y="457071"/>
              <a:ext cx="216024" cy="216024"/>
            </a:xfrm>
            <a:prstGeom prst="triangle">
              <a:avLst/>
            </a:prstGeom>
            <a:solidFill>
              <a:srgbClr val="DD811C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134753" y="1844824"/>
            <a:ext cx="8874495" cy="3841368"/>
            <a:chOff x="107505" y="1844824"/>
            <a:chExt cx="8874495" cy="3841368"/>
          </a:xfrm>
        </p:grpSpPr>
        <p:pic>
          <p:nvPicPr>
            <p:cNvPr id="9218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07505" y="1844824"/>
              <a:ext cx="4410000" cy="3841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219" name="Picture 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572000" y="1844824"/>
              <a:ext cx="4410000" cy="3841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8" name="직사각형 27"/>
          <p:cNvSpPr/>
          <p:nvPr/>
        </p:nvSpPr>
        <p:spPr>
          <a:xfrm>
            <a:off x="395536" y="2348880"/>
            <a:ext cx="432048" cy="31683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4848457" y="2348880"/>
            <a:ext cx="432048" cy="31683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/>
          <p:cNvSpPr txBox="1"/>
          <p:nvPr/>
        </p:nvSpPr>
        <p:spPr>
          <a:xfrm>
            <a:off x="357158" y="5857527"/>
            <a:ext cx="86439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en-US" altLang="ko-KR" sz="1400" dirty="0">
                <a:ln>
                  <a:solidFill>
                    <a:srgbClr val="313131">
                      <a:alpha val="33000"/>
                    </a:srgbClr>
                  </a:solidFill>
                </a:ln>
                <a:latin typeface="+mj-ea"/>
                <a:ea typeface="+mj-ea"/>
              </a:rPr>
              <a:t> </a:t>
            </a:r>
            <a:r>
              <a:rPr lang="ko-KR" altLang="en-US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latin typeface="+mj-ea"/>
                <a:ea typeface="+mj-ea"/>
              </a:rPr>
              <a:t>반응 변수와 설명 변수의 관계가 대부분 비선형 관계라는 것을 알 수 있음</a:t>
            </a:r>
            <a:endParaRPr lang="en-US" altLang="ko-KR" sz="1400" dirty="0" smtClean="0">
              <a:ln>
                <a:solidFill>
                  <a:srgbClr val="313131">
                    <a:alpha val="33000"/>
                  </a:srgbClr>
                </a:solidFill>
              </a:ln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08258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/>
          <p:cNvSpPr/>
          <p:nvPr/>
        </p:nvSpPr>
        <p:spPr>
          <a:xfrm flipV="1">
            <a:off x="0" y="6551967"/>
            <a:ext cx="9144000" cy="357095"/>
          </a:xfrm>
          <a:prstGeom prst="rect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 flipH="1">
            <a:off x="0" y="668269"/>
            <a:ext cx="9144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 flipH="1">
            <a:off x="0" y="6491436"/>
            <a:ext cx="9144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슬라이드 번호 개체 틀 3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655E36B0-F3F2-466F-8968-79D13CE48AA2}" type="slidenum">
              <a:rPr lang="en-US" altLang="ko-KR" smtClean="0"/>
              <a:pPr algn="r"/>
              <a:t>26</a:t>
            </a:fld>
            <a:endParaRPr lang="en-US" dirty="0"/>
          </a:p>
        </p:txBody>
      </p:sp>
      <p:grpSp>
        <p:nvGrpSpPr>
          <p:cNvPr id="2" name="그룹 23"/>
          <p:cNvGrpSpPr/>
          <p:nvPr/>
        </p:nvGrpSpPr>
        <p:grpSpPr>
          <a:xfrm>
            <a:off x="3754393" y="836712"/>
            <a:ext cx="1635213" cy="435025"/>
            <a:chOff x="3754393" y="836712"/>
            <a:chExt cx="1635213" cy="435025"/>
          </a:xfrm>
        </p:grpSpPr>
        <p:cxnSp>
          <p:nvCxnSpPr>
            <p:cNvPr id="31" name="직선 연결선 30"/>
            <p:cNvCxnSpPr/>
            <p:nvPr/>
          </p:nvCxnSpPr>
          <p:spPr>
            <a:xfrm>
              <a:off x="3754393" y="1144489"/>
              <a:ext cx="1635213" cy="0"/>
            </a:xfrm>
            <a:prstGeom prst="line">
              <a:avLst/>
            </a:prstGeom>
            <a:ln>
              <a:solidFill>
                <a:srgbClr val="31313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이등변 삼각형 38"/>
            <p:cNvSpPr/>
            <p:nvPr/>
          </p:nvSpPr>
          <p:spPr>
            <a:xfrm flipV="1">
              <a:off x="4508375" y="1144489"/>
              <a:ext cx="127248" cy="127248"/>
            </a:xfrm>
            <a:prstGeom prst="triangle">
              <a:avLst/>
            </a:prstGeom>
            <a:solidFill>
              <a:srgbClr val="31313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4030826" y="836712"/>
              <a:ext cx="1082349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4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  <a:ea typeface="+mj-ea"/>
                </a:rPr>
                <a:t>히스토그램</a:t>
              </a:r>
              <a:endParaRPr lang="en-US" altLang="ko-KR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3" name="그룹 23"/>
          <p:cNvGrpSpPr/>
          <p:nvPr/>
        </p:nvGrpSpPr>
        <p:grpSpPr>
          <a:xfrm>
            <a:off x="0" y="-2070"/>
            <a:ext cx="9144000" cy="675165"/>
            <a:chOff x="0" y="-2070"/>
            <a:chExt cx="9144000" cy="675165"/>
          </a:xfrm>
        </p:grpSpPr>
        <p:sp>
          <p:nvSpPr>
            <p:cNvPr id="25" name="직사각형 24"/>
            <p:cNvSpPr/>
            <p:nvPr/>
          </p:nvSpPr>
          <p:spPr>
            <a:xfrm>
              <a:off x="0" y="-2070"/>
              <a:ext cx="9144000" cy="622758"/>
            </a:xfrm>
            <a:prstGeom prst="rect">
              <a:avLst/>
            </a:prstGeom>
            <a:solidFill>
              <a:srgbClr val="3131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4" name="그룹 15"/>
            <p:cNvGrpSpPr/>
            <p:nvPr/>
          </p:nvGrpSpPr>
          <p:grpSpPr>
            <a:xfrm>
              <a:off x="329625" y="170809"/>
              <a:ext cx="8100027" cy="292388"/>
              <a:chOff x="1297980" y="170809"/>
              <a:chExt cx="6650181" cy="292388"/>
            </a:xfrm>
          </p:grpSpPr>
          <p:grpSp>
            <p:nvGrpSpPr>
              <p:cNvPr id="5" name="그룹 14"/>
              <p:cNvGrpSpPr/>
              <p:nvPr/>
            </p:nvGrpSpPr>
            <p:grpSpPr>
              <a:xfrm>
                <a:off x="1297980" y="170809"/>
                <a:ext cx="3541672" cy="292388"/>
                <a:chOff x="1297980" y="170809"/>
                <a:chExt cx="3541672" cy="292388"/>
              </a:xfrm>
            </p:grpSpPr>
            <p:sp>
              <p:nvSpPr>
                <p:cNvPr id="47" name="TextBox 46"/>
                <p:cNvSpPr txBox="1"/>
                <p:nvPr/>
              </p:nvSpPr>
              <p:spPr>
                <a:xfrm>
                  <a:off x="2034722" y="170809"/>
                  <a:ext cx="1221349" cy="29238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300" dirty="0" smtClean="0">
                      <a:ln>
                        <a:solidFill>
                          <a:srgbClr val="F3F3F3">
                            <a:alpha val="31000"/>
                          </a:srgbClr>
                        </a:solidFill>
                      </a:ln>
                      <a:solidFill>
                        <a:srgbClr val="F3F3F3"/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+mj-ea"/>
                      <a:ea typeface="+mj-ea"/>
                    </a:rPr>
                    <a:t>데이터 정의서</a:t>
                  </a:r>
                  <a:endParaRPr lang="ko-KR" altLang="en-US" sz="1300" dirty="0">
                    <a:ln>
                      <a:solidFill>
                        <a:srgbClr val="F3F3F3">
                          <a:alpha val="31000"/>
                        </a:srgbClr>
                      </a:solidFill>
                    </a:ln>
                    <a:solidFill>
                      <a:srgbClr val="F3F3F3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+mj-ea"/>
                    <a:ea typeface="+mj-ea"/>
                  </a:endParaRPr>
                </a:p>
              </p:txBody>
            </p:sp>
            <p:sp>
              <p:nvSpPr>
                <p:cNvPr id="48" name="TextBox 47"/>
                <p:cNvSpPr txBox="1"/>
                <p:nvPr/>
              </p:nvSpPr>
              <p:spPr>
                <a:xfrm>
                  <a:off x="3242033" y="170809"/>
                  <a:ext cx="1597619" cy="29238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300" dirty="0" smtClean="0">
                      <a:ln>
                        <a:solidFill>
                          <a:srgbClr val="F3F3F3">
                            <a:alpha val="31000"/>
                          </a:srgbClr>
                        </a:solidFill>
                      </a:ln>
                      <a:solidFill>
                        <a:srgbClr val="F3F3F3"/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+mj-ea"/>
                      <a:ea typeface="+mj-ea"/>
                    </a:rPr>
                    <a:t>데이터 검증 결과서</a:t>
                  </a:r>
                  <a:endParaRPr lang="ko-KR" altLang="en-US" sz="1300" dirty="0">
                    <a:ln>
                      <a:solidFill>
                        <a:srgbClr val="F3F3F3">
                          <a:alpha val="31000"/>
                        </a:srgbClr>
                      </a:solidFill>
                    </a:ln>
                    <a:solidFill>
                      <a:srgbClr val="F3F3F3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+mj-ea"/>
                    <a:ea typeface="+mj-ea"/>
                  </a:endParaRPr>
                </a:p>
              </p:txBody>
            </p:sp>
            <p:sp>
              <p:nvSpPr>
                <p:cNvPr id="49" name="TextBox 48"/>
                <p:cNvSpPr txBox="1"/>
                <p:nvPr/>
              </p:nvSpPr>
              <p:spPr>
                <a:xfrm>
                  <a:off x="1297980" y="170809"/>
                  <a:ext cx="726418" cy="29238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300" dirty="0" smtClean="0">
                      <a:ln>
                        <a:solidFill>
                          <a:srgbClr val="F3F3F3">
                            <a:alpha val="31000"/>
                          </a:srgbClr>
                        </a:solidFill>
                      </a:ln>
                      <a:solidFill>
                        <a:srgbClr val="F3F3F3"/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+mj-ea"/>
                      <a:ea typeface="+mj-ea"/>
                    </a:rPr>
                    <a:t>분석개요</a:t>
                  </a:r>
                  <a:endParaRPr lang="en-US" altLang="ko-KR" sz="1300" dirty="0" smtClean="0">
                    <a:ln>
                      <a:solidFill>
                        <a:srgbClr val="F3F3F3">
                          <a:alpha val="31000"/>
                        </a:srgbClr>
                      </a:solidFill>
                    </a:ln>
                    <a:solidFill>
                      <a:srgbClr val="F3F3F3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+mj-ea"/>
                    <a:ea typeface="+mj-ea"/>
                  </a:endParaRPr>
                </a:p>
              </p:txBody>
            </p:sp>
          </p:grpSp>
          <p:grpSp>
            <p:nvGrpSpPr>
              <p:cNvPr id="6" name="그룹 13"/>
              <p:cNvGrpSpPr/>
              <p:nvPr/>
            </p:nvGrpSpPr>
            <p:grpSpPr>
              <a:xfrm>
                <a:off x="4986271" y="170809"/>
                <a:ext cx="2961890" cy="292388"/>
                <a:chOff x="4986271" y="170809"/>
                <a:chExt cx="2961890" cy="292388"/>
              </a:xfrm>
            </p:grpSpPr>
            <p:sp>
              <p:nvSpPr>
                <p:cNvPr id="44" name="TextBox 43"/>
                <p:cNvSpPr txBox="1"/>
                <p:nvPr/>
              </p:nvSpPr>
              <p:spPr>
                <a:xfrm>
                  <a:off x="6071325" y="170809"/>
                  <a:ext cx="1343979" cy="29238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300" dirty="0" smtClean="0">
                      <a:ln>
                        <a:solidFill>
                          <a:srgbClr val="F3F3F3">
                            <a:alpha val="31000"/>
                          </a:srgbClr>
                        </a:solidFill>
                      </a:ln>
                      <a:solidFill>
                        <a:srgbClr val="F3F3F3"/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+mj-ea"/>
                      <a:ea typeface="+mj-ea"/>
                    </a:rPr>
                    <a:t>데이터 분석 보고서</a:t>
                  </a:r>
                  <a:endParaRPr lang="ko-KR" altLang="en-US" sz="1300" dirty="0">
                    <a:ln>
                      <a:solidFill>
                        <a:srgbClr val="F3F3F3">
                          <a:alpha val="31000"/>
                        </a:srgbClr>
                      </a:solidFill>
                    </a:ln>
                    <a:solidFill>
                      <a:srgbClr val="F3F3F3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+mj-ea"/>
                    <a:ea typeface="+mj-ea"/>
                  </a:endParaRPr>
                </a:p>
              </p:txBody>
            </p:sp>
            <p:sp>
              <p:nvSpPr>
                <p:cNvPr id="45" name="TextBox 44"/>
                <p:cNvSpPr txBox="1"/>
                <p:nvPr/>
              </p:nvSpPr>
              <p:spPr>
                <a:xfrm>
                  <a:off x="7522804" y="170809"/>
                  <a:ext cx="425357" cy="29238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300" dirty="0" smtClean="0">
                      <a:ln>
                        <a:solidFill>
                          <a:srgbClr val="F3F3F3">
                            <a:alpha val="31000"/>
                          </a:srgbClr>
                        </a:solidFill>
                      </a:ln>
                      <a:solidFill>
                        <a:srgbClr val="F3F3F3"/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+mj-ea"/>
                      <a:ea typeface="+mj-ea"/>
                    </a:rPr>
                    <a:t>결론</a:t>
                  </a:r>
                  <a:endParaRPr lang="ko-KR" altLang="en-US" sz="1300" dirty="0">
                    <a:ln>
                      <a:solidFill>
                        <a:srgbClr val="F3F3F3">
                          <a:alpha val="31000"/>
                        </a:srgbClr>
                      </a:solidFill>
                    </a:ln>
                    <a:solidFill>
                      <a:srgbClr val="F3F3F3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+mj-ea"/>
                    <a:ea typeface="+mj-ea"/>
                  </a:endParaRPr>
                </a:p>
              </p:txBody>
            </p:sp>
            <p:sp>
              <p:nvSpPr>
                <p:cNvPr id="46" name="TextBox 45"/>
                <p:cNvSpPr txBox="1"/>
                <p:nvPr/>
              </p:nvSpPr>
              <p:spPr>
                <a:xfrm>
                  <a:off x="4986271" y="170809"/>
                  <a:ext cx="884667" cy="29238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300" dirty="0" smtClean="0">
                      <a:ln>
                        <a:solidFill>
                          <a:srgbClr val="F3F3F3">
                            <a:alpha val="31000"/>
                          </a:srgbClr>
                        </a:solidFill>
                      </a:ln>
                      <a:solidFill>
                        <a:srgbClr val="F3F3F3"/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+mj-ea"/>
                      <a:ea typeface="+mj-ea"/>
                    </a:rPr>
                    <a:t>데이터 탐색</a:t>
                  </a:r>
                  <a:endParaRPr lang="ko-KR" altLang="en-US" sz="1300" dirty="0">
                    <a:ln>
                      <a:solidFill>
                        <a:srgbClr val="F3F3F3">
                          <a:alpha val="31000"/>
                        </a:srgbClr>
                      </a:solidFill>
                    </a:ln>
                    <a:solidFill>
                      <a:srgbClr val="F3F3F3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+mj-ea"/>
                    <a:ea typeface="+mj-ea"/>
                  </a:endParaRPr>
                </a:p>
              </p:txBody>
            </p:sp>
          </p:grpSp>
        </p:grpSp>
        <p:sp>
          <p:nvSpPr>
            <p:cNvPr id="30" name="이등변 삼각형 29"/>
            <p:cNvSpPr/>
            <p:nvPr/>
          </p:nvSpPr>
          <p:spPr>
            <a:xfrm>
              <a:off x="5308682" y="457071"/>
              <a:ext cx="216024" cy="216024"/>
            </a:xfrm>
            <a:prstGeom prst="triangle">
              <a:avLst/>
            </a:prstGeom>
            <a:solidFill>
              <a:srgbClr val="DD811C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95500" y="1442136"/>
            <a:ext cx="5753001" cy="501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08258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/>
          <p:cNvSpPr/>
          <p:nvPr/>
        </p:nvSpPr>
        <p:spPr>
          <a:xfrm flipV="1">
            <a:off x="0" y="6551967"/>
            <a:ext cx="9144000" cy="357095"/>
          </a:xfrm>
          <a:prstGeom prst="rect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 flipH="1">
            <a:off x="0" y="668269"/>
            <a:ext cx="9144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 flipH="1">
            <a:off x="0" y="6491436"/>
            <a:ext cx="9144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슬라이드 번호 개체 틀 3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655E36B0-F3F2-466F-8968-79D13CE48AA2}" type="slidenum">
              <a:rPr lang="en-US" altLang="ko-KR" smtClean="0"/>
              <a:pPr algn="r"/>
              <a:t>27</a:t>
            </a:fld>
            <a:endParaRPr lang="en-US" dirty="0"/>
          </a:p>
        </p:txBody>
      </p:sp>
      <p:grpSp>
        <p:nvGrpSpPr>
          <p:cNvPr id="2" name="그룹 23"/>
          <p:cNvGrpSpPr/>
          <p:nvPr/>
        </p:nvGrpSpPr>
        <p:grpSpPr>
          <a:xfrm>
            <a:off x="3754393" y="836712"/>
            <a:ext cx="1635213" cy="435025"/>
            <a:chOff x="3754393" y="836712"/>
            <a:chExt cx="1635213" cy="435025"/>
          </a:xfrm>
        </p:grpSpPr>
        <p:cxnSp>
          <p:nvCxnSpPr>
            <p:cNvPr id="31" name="직선 연결선 30"/>
            <p:cNvCxnSpPr/>
            <p:nvPr/>
          </p:nvCxnSpPr>
          <p:spPr>
            <a:xfrm>
              <a:off x="3754393" y="1144489"/>
              <a:ext cx="1635213" cy="0"/>
            </a:xfrm>
            <a:prstGeom prst="line">
              <a:avLst/>
            </a:prstGeom>
            <a:ln>
              <a:solidFill>
                <a:srgbClr val="31313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이등변 삼각형 38"/>
            <p:cNvSpPr/>
            <p:nvPr/>
          </p:nvSpPr>
          <p:spPr>
            <a:xfrm flipV="1">
              <a:off x="4508375" y="1144489"/>
              <a:ext cx="127248" cy="127248"/>
            </a:xfrm>
            <a:prstGeom prst="triangle">
              <a:avLst/>
            </a:prstGeom>
            <a:solidFill>
              <a:srgbClr val="31313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4030826" y="836712"/>
              <a:ext cx="1082349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4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  <a:ea typeface="+mj-ea"/>
                </a:rPr>
                <a:t>히스토그램</a:t>
              </a:r>
              <a:endParaRPr lang="en-US" altLang="ko-KR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3" name="그룹 23"/>
          <p:cNvGrpSpPr/>
          <p:nvPr/>
        </p:nvGrpSpPr>
        <p:grpSpPr>
          <a:xfrm>
            <a:off x="0" y="-2070"/>
            <a:ext cx="9144000" cy="675165"/>
            <a:chOff x="0" y="-2070"/>
            <a:chExt cx="9144000" cy="675165"/>
          </a:xfrm>
        </p:grpSpPr>
        <p:sp>
          <p:nvSpPr>
            <p:cNvPr id="25" name="직사각형 24"/>
            <p:cNvSpPr/>
            <p:nvPr/>
          </p:nvSpPr>
          <p:spPr>
            <a:xfrm>
              <a:off x="0" y="-2070"/>
              <a:ext cx="9144000" cy="622758"/>
            </a:xfrm>
            <a:prstGeom prst="rect">
              <a:avLst/>
            </a:prstGeom>
            <a:solidFill>
              <a:srgbClr val="3131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4" name="그룹 15"/>
            <p:cNvGrpSpPr/>
            <p:nvPr/>
          </p:nvGrpSpPr>
          <p:grpSpPr>
            <a:xfrm>
              <a:off x="329625" y="170809"/>
              <a:ext cx="8100027" cy="292388"/>
              <a:chOff x="1297980" y="170809"/>
              <a:chExt cx="6650181" cy="292388"/>
            </a:xfrm>
          </p:grpSpPr>
          <p:grpSp>
            <p:nvGrpSpPr>
              <p:cNvPr id="5" name="그룹 14"/>
              <p:cNvGrpSpPr/>
              <p:nvPr/>
            </p:nvGrpSpPr>
            <p:grpSpPr>
              <a:xfrm>
                <a:off x="1297980" y="170809"/>
                <a:ext cx="3541672" cy="292388"/>
                <a:chOff x="1297980" y="170809"/>
                <a:chExt cx="3541672" cy="292388"/>
              </a:xfrm>
            </p:grpSpPr>
            <p:sp>
              <p:nvSpPr>
                <p:cNvPr id="47" name="TextBox 46"/>
                <p:cNvSpPr txBox="1"/>
                <p:nvPr/>
              </p:nvSpPr>
              <p:spPr>
                <a:xfrm>
                  <a:off x="2034722" y="170809"/>
                  <a:ext cx="1221349" cy="29238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300" dirty="0" smtClean="0">
                      <a:ln>
                        <a:solidFill>
                          <a:srgbClr val="F3F3F3">
                            <a:alpha val="31000"/>
                          </a:srgbClr>
                        </a:solidFill>
                      </a:ln>
                      <a:solidFill>
                        <a:srgbClr val="F3F3F3"/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+mj-ea"/>
                      <a:ea typeface="+mj-ea"/>
                    </a:rPr>
                    <a:t>데이터 정의서</a:t>
                  </a:r>
                  <a:endParaRPr lang="ko-KR" altLang="en-US" sz="1300" dirty="0">
                    <a:ln>
                      <a:solidFill>
                        <a:srgbClr val="F3F3F3">
                          <a:alpha val="31000"/>
                        </a:srgbClr>
                      </a:solidFill>
                    </a:ln>
                    <a:solidFill>
                      <a:srgbClr val="F3F3F3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+mj-ea"/>
                    <a:ea typeface="+mj-ea"/>
                  </a:endParaRPr>
                </a:p>
              </p:txBody>
            </p:sp>
            <p:sp>
              <p:nvSpPr>
                <p:cNvPr id="48" name="TextBox 47"/>
                <p:cNvSpPr txBox="1"/>
                <p:nvPr/>
              </p:nvSpPr>
              <p:spPr>
                <a:xfrm>
                  <a:off x="3242033" y="170809"/>
                  <a:ext cx="1597619" cy="29238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300" dirty="0" smtClean="0">
                      <a:ln>
                        <a:solidFill>
                          <a:srgbClr val="F3F3F3">
                            <a:alpha val="31000"/>
                          </a:srgbClr>
                        </a:solidFill>
                      </a:ln>
                      <a:solidFill>
                        <a:srgbClr val="F3F3F3"/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+mj-ea"/>
                      <a:ea typeface="+mj-ea"/>
                    </a:rPr>
                    <a:t>데이터 검증 결과서</a:t>
                  </a:r>
                  <a:endParaRPr lang="ko-KR" altLang="en-US" sz="1300" dirty="0">
                    <a:ln>
                      <a:solidFill>
                        <a:srgbClr val="F3F3F3">
                          <a:alpha val="31000"/>
                        </a:srgbClr>
                      </a:solidFill>
                    </a:ln>
                    <a:solidFill>
                      <a:srgbClr val="F3F3F3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+mj-ea"/>
                    <a:ea typeface="+mj-ea"/>
                  </a:endParaRPr>
                </a:p>
              </p:txBody>
            </p:sp>
            <p:sp>
              <p:nvSpPr>
                <p:cNvPr id="49" name="TextBox 48"/>
                <p:cNvSpPr txBox="1"/>
                <p:nvPr/>
              </p:nvSpPr>
              <p:spPr>
                <a:xfrm>
                  <a:off x="1297980" y="170809"/>
                  <a:ext cx="726418" cy="29238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300" dirty="0" smtClean="0">
                      <a:ln>
                        <a:solidFill>
                          <a:srgbClr val="F3F3F3">
                            <a:alpha val="31000"/>
                          </a:srgbClr>
                        </a:solidFill>
                      </a:ln>
                      <a:solidFill>
                        <a:srgbClr val="F3F3F3"/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+mj-ea"/>
                      <a:ea typeface="+mj-ea"/>
                    </a:rPr>
                    <a:t>분석개요</a:t>
                  </a:r>
                  <a:endParaRPr lang="en-US" altLang="ko-KR" sz="1300" dirty="0" smtClean="0">
                    <a:ln>
                      <a:solidFill>
                        <a:srgbClr val="F3F3F3">
                          <a:alpha val="31000"/>
                        </a:srgbClr>
                      </a:solidFill>
                    </a:ln>
                    <a:solidFill>
                      <a:srgbClr val="F3F3F3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+mj-ea"/>
                    <a:ea typeface="+mj-ea"/>
                  </a:endParaRPr>
                </a:p>
              </p:txBody>
            </p:sp>
          </p:grpSp>
          <p:grpSp>
            <p:nvGrpSpPr>
              <p:cNvPr id="6" name="그룹 13"/>
              <p:cNvGrpSpPr/>
              <p:nvPr/>
            </p:nvGrpSpPr>
            <p:grpSpPr>
              <a:xfrm>
                <a:off x="4986271" y="170809"/>
                <a:ext cx="2961890" cy="292388"/>
                <a:chOff x="4986271" y="170809"/>
                <a:chExt cx="2961890" cy="292388"/>
              </a:xfrm>
            </p:grpSpPr>
            <p:sp>
              <p:nvSpPr>
                <p:cNvPr id="44" name="TextBox 43"/>
                <p:cNvSpPr txBox="1"/>
                <p:nvPr/>
              </p:nvSpPr>
              <p:spPr>
                <a:xfrm>
                  <a:off x="6071325" y="170809"/>
                  <a:ext cx="1343979" cy="29238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300" dirty="0" smtClean="0">
                      <a:ln>
                        <a:solidFill>
                          <a:srgbClr val="F3F3F3">
                            <a:alpha val="31000"/>
                          </a:srgbClr>
                        </a:solidFill>
                      </a:ln>
                      <a:solidFill>
                        <a:srgbClr val="F3F3F3"/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+mj-ea"/>
                      <a:ea typeface="+mj-ea"/>
                    </a:rPr>
                    <a:t>데이터 분석 보고서</a:t>
                  </a:r>
                  <a:endParaRPr lang="ko-KR" altLang="en-US" sz="1300" dirty="0">
                    <a:ln>
                      <a:solidFill>
                        <a:srgbClr val="F3F3F3">
                          <a:alpha val="31000"/>
                        </a:srgbClr>
                      </a:solidFill>
                    </a:ln>
                    <a:solidFill>
                      <a:srgbClr val="F3F3F3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+mj-ea"/>
                    <a:ea typeface="+mj-ea"/>
                  </a:endParaRPr>
                </a:p>
              </p:txBody>
            </p:sp>
            <p:sp>
              <p:nvSpPr>
                <p:cNvPr id="45" name="TextBox 44"/>
                <p:cNvSpPr txBox="1"/>
                <p:nvPr/>
              </p:nvSpPr>
              <p:spPr>
                <a:xfrm>
                  <a:off x="7522804" y="170809"/>
                  <a:ext cx="425357" cy="29238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300" dirty="0" smtClean="0">
                      <a:ln>
                        <a:solidFill>
                          <a:srgbClr val="F3F3F3">
                            <a:alpha val="31000"/>
                          </a:srgbClr>
                        </a:solidFill>
                      </a:ln>
                      <a:solidFill>
                        <a:srgbClr val="F3F3F3"/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+mj-ea"/>
                      <a:ea typeface="+mj-ea"/>
                    </a:rPr>
                    <a:t>결론</a:t>
                  </a:r>
                  <a:endParaRPr lang="ko-KR" altLang="en-US" sz="1300" dirty="0">
                    <a:ln>
                      <a:solidFill>
                        <a:srgbClr val="F3F3F3">
                          <a:alpha val="31000"/>
                        </a:srgbClr>
                      </a:solidFill>
                    </a:ln>
                    <a:solidFill>
                      <a:srgbClr val="F3F3F3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+mj-ea"/>
                    <a:ea typeface="+mj-ea"/>
                  </a:endParaRPr>
                </a:p>
              </p:txBody>
            </p:sp>
            <p:sp>
              <p:nvSpPr>
                <p:cNvPr id="46" name="TextBox 45"/>
                <p:cNvSpPr txBox="1"/>
                <p:nvPr/>
              </p:nvSpPr>
              <p:spPr>
                <a:xfrm>
                  <a:off x="4986271" y="170809"/>
                  <a:ext cx="884667" cy="29238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300" dirty="0" smtClean="0">
                      <a:ln>
                        <a:solidFill>
                          <a:srgbClr val="F3F3F3">
                            <a:alpha val="31000"/>
                          </a:srgbClr>
                        </a:solidFill>
                      </a:ln>
                      <a:solidFill>
                        <a:srgbClr val="F3F3F3"/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+mj-ea"/>
                      <a:ea typeface="+mj-ea"/>
                    </a:rPr>
                    <a:t>데이터 탐색</a:t>
                  </a:r>
                  <a:endParaRPr lang="ko-KR" altLang="en-US" sz="1300" dirty="0">
                    <a:ln>
                      <a:solidFill>
                        <a:srgbClr val="F3F3F3">
                          <a:alpha val="31000"/>
                        </a:srgbClr>
                      </a:solidFill>
                    </a:ln>
                    <a:solidFill>
                      <a:srgbClr val="F3F3F3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+mj-ea"/>
                    <a:ea typeface="+mj-ea"/>
                  </a:endParaRPr>
                </a:p>
              </p:txBody>
            </p:sp>
          </p:grpSp>
        </p:grpSp>
        <p:sp>
          <p:nvSpPr>
            <p:cNvPr id="30" name="이등변 삼각형 29"/>
            <p:cNvSpPr/>
            <p:nvPr/>
          </p:nvSpPr>
          <p:spPr>
            <a:xfrm>
              <a:off x="5308682" y="457071"/>
              <a:ext cx="216024" cy="216024"/>
            </a:xfrm>
            <a:prstGeom prst="triangle">
              <a:avLst/>
            </a:prstGeom>
            <a:solidFill>
              <a:srgbClr val="DD811C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95500" y="1442136"/>
            <a:ext cx="5753001" cy="501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08258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/>
          <p:cNvSpPr/>
          <p:nvPr/>
        </p:nvSpPr>
        <p:spPr>
          <a:xfrm flipV="1">
            <a:off x="0" y="6551967"/>
            <a:ext cx="9144000" cy="357095"/>
          </a:xfrm>
          <a:prstGeom prst="rect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 flipH="1">
            <a:off x="0" y="668269"/>
            <a:ext cx="9144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 flipH="1">
            <a:off x="0" y="6491436"/>
            <a:ext cx="9144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슬라이드 번호 개체 틀 3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655E36B0-F3F2-466F-8968-79D13CE48AA2}" type="slidenum">
              <a:rPr lang="en-US" altLang="ko-KR" smtClean="0"/>
              <a:pPr algn="r"/>
              <a:t>28</a:t>
            </a:fld>
            <a:endParaRPr lang="en-US" dirty="0"/>
          </a:p>
        </p:txBody>
      </p:sp>
      <p:grpSp>
        <p:nvGrpSpPr>
          <p:cNvPr id="2" name="그룹 23"/>
          <p:cNvGrpSpPr/>
          <p:nvPr/>
        </p:nvGrpSpPr>
        <p:grpSpPr>
          <a:xfrm>
            <a:off x="3754393" y="836712"/>
            <a:ext cx="1635213" cy="435025"/>
            <a:chOff x="3754393" y="836712"/>
            <a:chExt cx="1635213" cy="435025"/>
          </a:xfrm>
        </p:grpSpPr>
        <p:cxnSp>
          <p:nvCxnSpPr>
            <p:cNvPr id="31" name="직선 연결선 30"/>
            <p:cNvCxnSpPr/>
            <p:nvPr/>
          </p:nvCxnSpPr>
          <p:spPr>
            <a:xfrm>
              <a:off x="3754393" y="1144489"/>
              <a:ext cx="1635213" cy="0"/>
            </a:xfrm>
            <a:prstGeom prst="line">
              <a:avLst/>
            </a:prstGeom>
            <a:ln>
              <a:solidFill>
                <a:srgbClr val="31313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이등변 삼각형 38"/>
            <p:cNvSpPr/>
            <p:nvPr/>
          </p:nvSpPr>
          <p:spPr>
            <a:xfrm flipV="1">
              <a:off x="4508375" y="1144489"/>
              <a:ext cx="127248" cy="127248"/>
            </a:xfrm>
            <a:prstGeom prst="triangle">
              <a:avLst/>
            </a:prstGeom>
            <a:solidFill>
              <a:srgbClr val="31313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3909798" y="836712"/>
              <a:ext cx="132440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4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  <a:ea typeface="+mj-ea"/>
                </a:rPr>
                <a:t>상관관계 행렬</a:t>
              </a:r>
              <a:endParaRPr lang="en-US" altLang="ko-KR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357158" y="5210616"/>
            <a:ext cx="864399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dirty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  <a:ea typeface="+mj-ea"/>
              </a:rPr>
              <a:t>반응변수</a:t>
            </a:r>
            <a:r>
              <a:rPr lang="en-US" altLang="ko-KR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  <a:ea typeface="+mj-ea"/>
              </a:rPr>
              <a:t>(</a:t>
            </a:r>
            <a:r>
              <a:rPr lang="en-US" altLang="ko-KR" sz="1400" dirty="0" err="1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  <a:ea typeface="+mj-ea"/>
              </a:rPr>
              <a:t>rentcnt</a:t>
            </a:r>
            <a:r>
              <a:rPr lang="en-US" altLang="ko-KR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  <a:ea typeface="+mj-ea"/>
              </a:rPr>
              <a:t>)</a:t>
            </a:r>
            <a:r>
              <a:rPr lang="ko-KR" altLang="en-US" sz="1400" dirty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  <a:ea typeface="+mj-ea"/>
              </a:rPr>
              <a:t>와 나머지 </a:t>
            </a:r>
            <a:r>
              <a:rPr lang="ko-KR" altLang="en-US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  <a:ea typeface="+mj-ea"/>
              </a:rPr>
              <a:t>설명변수와의 </a:t>
            </a:r>
            <a:r>
              <a:rPr lang="ko-KR" altLang="en-US" sz="1400" dirty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  <a:ea typeface="+mj-ea"/>
              </a:rPr>
              <a:t>상관관계를 알아보기 위해 상관관계 행렬을 </a:t>
            </a:r>
            <a:r>
              <a:rPr lang="ko-KR" altLang="en-US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  <a:ea typeface="+mj-ea"/>
              </a:rPr>
              <a:t>작성</a:t>
            </a:r>
            <a:endParaRPr lang="en-US" altLang="ko-KR" sz="1400" dirty="0">
              <a:ln>
                <a:solidFill>
                  <a:srgbClr val="313131">
                    <a:alpha val="33000"/>
                  </a:srgbClr>
                </a:solidFill>
              </a:ln>
              <a:solidFill>
                <a:srgbClr val="313131"/>
              </a:solidFill>
              <a:latin typeface="+mj-ea"/>
              <a:ea typeface="+mj-ea"/>
            </a:endParaRPr>
          </a:p>
          <a:p>
            <a:pPr>
              <a:buFont typeface="Wingdings" pitchFamily="2" charset="2"/>
              <a:buChar char="ü"/>
            </a:pPr>
            <a:endParaRPr lang="en-US" altLang="ko-KR" sz="1400" dirty="0" smtClean="0">
              <a:ln>
                <a:solidFill>
                  <a:srgbClr val="313131">
                    <a:alpha val="33000"/>
                  </a:srgbClr>
                </a:solidFill>
              </a:ln>
              <a:solidFill>
                <a:srgbClr val="313131"/>
              </a:solidFill>
              <a:latin typeface="+mj-ea"/>
              <a:ea typeface="+mj-ea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  <a:ea typeface="+mj-ea"/>
              </a:rPr>
              <a:t>대각성분을 기준으로 위쪽은 상관계수</a:t>
            </a:r>
            <a:r>
              <a:rPr lang="en-US" altLang="ko-KR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  <a:ea typeface="+mj-ea"/>
              </a:rPr>
              <a:t>, </a:t>
            </a:r>
            <a:r>
              <a:rPr lang="ko-KR" altLang="en-US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  <a:ea typeface="+mj-ea"/>
              </a:rPr>
              <a:t>아래쪽은 </a:t>
            </a:r>
            <a:r>
              <a:rPr lang="en-US" altLang="ko-KR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  <a:ea typeface="+mj-ea"/>
              </a:rPr>
              <a:t>p-value</a:t>
            </a:r>
            <a:r>
              <a:rPr lang="ko-KR" altLang="en-US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  <a:ea typeface="+mj-ea"/>
              </a:rPr>
              <a:t>를 표시</a:t>
            </a:r>
            <a:endParaRPr lang="en-US" altLang="ko-KR" sz="1400" dirty="0" smtClean="0">
              <a:ln>
                <a:solidFill>
                  <a:srgbClr val="313131">
                    <a:alpha val="33000"/>
                  </a:srgbClr>
                </a:solidFill>
              </a:ln>
              <a:solidFill>
                <a:srgbClr val="313131"/>
              </a:solidFill>
              <a:latin typeface="+mj-ea"/>
              <a:ea typeface="+mj-ea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400" dirty="0" smtClean="0">
              <a:ln>
                <a:solidFill>
                  <a:srgbClr val="313131">
                    <a:alpha val="33000"/>
                  </a:srgbClr>
                </a:solidFill>
              </a:ln>
              <a:solidFill>
                <a:srgbClr val="313131"/>
              </a:solidFill>
              <a:latin typeface="+mj-ea"/>
              <a:ea typeface="+mj-ea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  <a:ea typeface="+mj-ea"/>
              </a:rPr>
              <a:t>추가적으로 변수 선택을 할 필요성이 보임</a:t>
            </a:r>
            <a:endParaRPr lang="en-US" altLang="ko-KR" sz="1400" dirty="0" smtClean="0">
              <a:ln>
                <a:solidFill>
                  <a:srgbClr val="313131">
                    <a:alpha val="33000"/>
                  </a:srgbClr>
                </a:solidFill>
              </a:ln>
              <a:solidFill>
                <a:srgbClr val="313131"/>
              </a:solidFill>
              <a:latin typeface="+mj-ea"/>
              <a:ea typeface="+mj-ea"/>
            </a:endParaRPr>
          </a:p>
        </p:txBody>
      </p:sp>
      <p:grpSp>
        <p:nvGrpSpPr>
          <p:cNvPr id="30" name="그룹 23"/>
          <p:cNvGrpSpPr/>
          <p:nvPr/>
        </p:nvGrpSpPr>
        <p:grpSpPr>
          <a:xfrm>
            <a:off x="0" y="-2070"/>
            <a:ext cx="9144000" cy="675165"/>
            <a:chOff x="0" y="-2070"/>
            <a:chExt cx="9144000" cy="675165"/>
          </a:xfrm>
        </p:grpSpPr>
        <p:sp>
          <p:nvSpPr>
            <p:cNvPr id="44" name="직사각형 43"/>
            <p:cNvSpPr/>
            <p:nvPr/>
          </p:nvSpPr>
          <p:spPr>
            <a:xfrm>
              <a:off x="0" y="-2070"/>
              <a:ext cx="9144000" cy="622758"/>
            </a:xfrm>
            <a:prstGeom prst="rect">
              <a:avLst/>
            </a:prstGeom>
            <a:solidFill>
              <a:srgbClr val="3131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45" name="그룹 15"/>
            <p:cNvGrpSpPr/>
            <p:nvPr/>
          </p:nvGrpSpPr>
          <p:grpSpPr>
            <a:xfrm>
              <a:off x="329625" y="170809"/>
              <a:ext cx="8100027" cy="292388"/>
              <a:chOff x="1297980" y="170809"/>
              <a:chExt cx="6650181" cy="292388"/>
            </a:xfrm>
          </p:grpSpPr>
          <p:grpSp>
            <p:nvGrpSpPr>
              <p:cNvPr id="47" name="그룹 14"/>
              <p:cNvGrpSpPr/>
              <p:nvPr/>
            </p:nvGrpSpPr>
            <p:grpSpPr>
              <a:xfrm>
                <a:off x="1297980" y="170809"/>
                <a:ext cx="3541672" cy="292388"/>
                <a:chOff x="1297980" y="170809"/>
                <a:chExt cx="3541672" cy="292388"/>
              </a:xfrm>
            </p:grpSpPr>
            <p:sp>
              <p:nvSpPr>
                <p:cNvPr id="54" name="TextBox 53"/>
                <p:cNvSpPr txBox="1"/>
                <p:nvPr/>
              </p:nvSpPr>
              <p:spPr>
                <a:xfrm>
                  <a:off x="2034722" y="170809"/>
                  <a:ext cx="1221349" cy="29238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300" dirty="0" smtClean="0">
                      <a:ln>
                        <a:solidFill>
                          <a:srgbClr val="F3F3F3">
                            <a:alpha val="31000"/>
                          </a:srgbClr>
                        </a:solidFill>
                      </a:ln>
                      <a:solidFill>
                        <a:srgbClr val="F3F3F3"/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+mj-ea"/>
                      <a:ea typeface="+mj-ea"/>
                    </a:rPr>
                    <a:t>데이터 정의서</a:t>
                  </a:r>
                  <a:endParaRPr lang="ko-KR" altLang="en-US" sz="1300" dirty="0">
                    <a:ln>
                      <a:solidFill>
                        <a:srgbClr val="F3F3F3">
                          <a:alpha val="31000"/>
                        </a:srgbClr>
                      </a:solidFill>
                    </a:ln>
                    <a:solidFill>
                      <a:srgbClr val="F3F3F3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+mj-ea"/>
                    <a:ea typeface="+mj-ea"/>
                  </a:endParaRPr>
                </a:p>
              </p:txBody>
            </p:sp>
            <p:sp>
              <p:nvSpPr>
                <p:cNvPr id="55" name="TextBox 54"/>
                <p:cNvSpPr txBox="1"/>
                <p:nvPr/>
              </p:nvSpPr>
              <p:spPr>
                <a:xfrm>
                  <a:off x="3242033" y="170809"/>
                  <a:ext cx="1597619" cy="29238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300" dirty="0" smtClean="0">
                      <a:ln>
                        <a:solidFill>
                          <a:srgbClr val="F3F3F3">
                            <a:alpha val="31000"/>
                          </a:srgbClr>
                        </a:solidFill>
                      </a:ln>
                      <a:solidFill>
                        <a:srgbClr val="F3F3F3"/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+mj-ea"/>
                      <a:ea typeface="+mj-ea"/>
                    </a:rPr>
                    <a:t>데이터 검증 결과서</a:t>
                  </a:r>
                  <a:endParaRPr lang="ko-KR" altLang="en-US" sz="1300" dirty="0">
                    <a:ln>
                      <a:solidFill>
                        <a:srgbClr val="F3F3F3">
                          <a:alpha val="31000"/>
                        </a:srgbClr>
                      </a:solidFill>
                    </a:ln>
                    <a:solidFill>
                      <a:srgbClr val="F3F3F3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+mj-ea"/>
                    <a:ea typeface="+mj-ea"/>
                  </a:endParaRPr>
                </a:p>
              </p:txBody>
            </p:sp>
            <p:sp>
              <p:nvSpPr>
                <p:cNvPr id="56" name="TextBox 55"/>
                <p:cNvSpPr txBox="1"/>
                <p:nvPr/>
              </p:nvSpPr>
              <p:spPr>
                <a:xfrm>
                  <a:off x="1297980" y="170809"/>
                  <a:ext cx="726418" cy="29238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300" dirty="0" smtClean="0">
                      <a:ln>
                        <a:solidFill>
                          <a:srgbClr val="F3F3F3">
                            <a:alpha val="31000"/>
                          </a:srgbClr>
                        </a:solidFill>
                      </a:ln>
                      <a:solidFill>
                        <a:srgbClr val="F3F3F3"/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+mj-ea"/>
                      <a:ea typeface="+mj-ea"/>
                    </a:rPr>
                    <a:t>분석개요</a:t>
                  </a:r>
                  <a:endParaRPr lang="en-US" altLang="ko-KR" sz="1300" dirty="0" smtClean="0">
                    <a:ln>
                      <a:solidFill>
                        <a:srgbClr val="F3F3F3">
                          <a:alpha val="31000"/>
                        </a:srgbClr>
                      </a:solidFill>
                    </a:ln>
                    <a:solidFill>
                      <a:srgbClr val="F3F3F3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+mj-ea"/>
                    <a:ea typeface="+mj-ea"/>
                  </a:endParaRPr>
                </a:p>
              </p:txBody>
            </p:sp>
          </p:grpSp>
          <p:grpSp>
            <p:nvGrpSpPr>
              <p:cNvPr id="48" name="그룹 13"/>
              <p:cNvGrpSpPr/>
              <p:nvPr/>
            </p:nvGrpSpPr>
            <p:grpSpPr>
              <a:xfrm>
                <a:off x="4986271" y="170809"/>
                <a:ext cx="2961890" cy="292388"/>
                <a:chOff x="4986271" y="170809"/>
                <a:chExt cx="2961890" cy="292388"/>
              </a:xfrm>
            </p:grpSpPr>
            <p:sp>
              <p:nvSpPr>
                <p:cNvPr id="49" name="TextBox 48"/>
                <p:cNvSpPr txBox="1"/>
                <p:nvPr/>
              </p:nvSpPr>
              <p:spPr>
                <a:xfrm>
                  <a:off x="6071325" y="170809"/>
                  <a:ext cx="1343979" cy="29238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300" dirty="0" smtClean="0">
                      <a:ln>
                        <a:solidFill>
                          <a:srgbClr val="F3F3F3">
                            <a:alpha val="31000"/>
                          </a:srgbClr>
                        </a:solidFill>
                      </a:ln>
                      <a:solidFill>
                        <a:srgbClr val="F3F3F3"/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+mj-ea"/>
                      <a:ea typeface="+mj-ea"/>
                    </a:rPr>
                    <a:t>데이터 분석 보고서</a:t>
                  </a:r>
                  <a:endParaRPr lang="ko-KR" altLang="en-US" sz="1300" dirty="0">
                    <a:ln>
                      <a:solidFill>
                        <a:srgbClr val="F3F3F3">
                          <a:alpha val="31000"/>
                        </a:srgbClr>
                      </a:solidFill>
                    </a:ln>
                    <a:solidFill>
                      <a:srgbClr val="F3F3F3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+mj-ea"/>
                    <a:ea typeface="+mj-ea"/>
                  </a:endParaRPr>
                </a:p>
              </p:txBody>
            </p:sp>
            <p:sp>
              <p:nvSpPr>
                <p:cNvPr id="52" name="TextBox 51"/>
                <p:cNvSpPr txBox="1"/>
                <p:nvPr/>
              </p:nvSpPr>
              <p:spPr>
                <a:xfrm>
                  <a:off x="7522804" y="170809"/>
                  <a:ext cx="425357" cy="29238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300" dirty="0" smtClean="0">
                      <a:ln>
                        <a:solidFill>
                          <a:srgbClr val="F3F3F3">
                            <a:alpha val="31000"/>
                          </a:srgbClr>
                        </a:solidFill>
                      </a:ln>
                      <a:solidFill>
                        <a:srgbClr val="F3F3F3"/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+mj-ea"/>
                      <a:ea typeface="+mj-ea"/>
                    </a:rPr>
                    <a:t>결론</a:t>
                  </a:r>
                  <a:endParaRPr lang="ko-KR" altLang="en-US" sz="1300" dirty="0">
                    <a:ln>
                      <a:solidFill>
                        <a:srgbClr val="F3F3F3">
                          <a:alpha val="31000"/>
                        </a:srgbClr>
                      </a:solidFill>
                    </a:ln>
                    <a:solidFill>
                      <a:srgbClr val="F3F3F3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+mj-ea"/>
                    <a:ea typeface="+mj-ea"/>
                  </a:endParaRPr>
                </a:p>
              </p:txBody>
            </p:sp>
            <p:sp>
              <p:nvSpPr>
                <p:cNvPr id="53" name="TextBox 52"/>
                <p:cNvSpPr txBox="1"/>
                <p:nvPr/>
              </p:nvSpPr>
              <p:spPr>
                <a:xfrm>
                  <a:off x="4986271" y="170809"/>
                  <a:ext cx="884667" cy="29238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300" dirty="0" smtClean="0">
                      <a:ln>
                        <a:solidFill>
                          <a:srgbClr val="F3F3F3">
                            <a:alpha val="31000"/>
                          </a:srgbClr>
                        </a:solidFill>
                      </a:ln>
                      <a:solidFill>
                        <a:srgbClr val="F3F3F3"/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+mj-ea"/>
                      <a:ea typeface="+mj-ea"/>
                    </a:rPr>
                    <a:t>데이터 탐색</a:t>
                  </a:r>
                  <a:endParaRPr lang="ko-KR" altLang="en-US" sz="1300" dirty="0">
                    <a:ln>
                      <a:solidFill>
                        <a:srgbClr val="F3F3F3">
                          <a:alpha val="31000"/>
                        </a:srgbClr>
                      </a:solidFill>
                    </a:ln>
                    <a:solidFill>
                      <a:srgbClr val="F3F3F3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+mj-ea"/>
                    <a:ea typeface="+mj-ea"/>
                  </a:endParaRPr>
                </a:p>
              </p:txBody>
            </p:sp>
          </p:grpSp>
        </p:grpSp>
        <p:sp>
          <p:nvSpPr>
            <p:cNvPr id="46" name="이등변 삼각형 45"/>
            <p:cNvSpPr/>
            <p:nvPr/>
          </p:nvSpPr>
          <p:spPr>
            <a:xfrm>
              <a:off x="5308682" y="457071"/>
              <a:ext cx="216024" cy="216024"/>
            </a:xfrm>
            <a:prstGeom prst="triangle">
              <a:avLst/>
            </a:prstGeom>
            <a:solidFill>
              <a:srgbClr val="DD811C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1" name="그룹 50"/>
          <p:cNvGrpSpPr/>
          <p:nvPr/>
        </p:nvGrpSpPr>
        <p:grpSpPr>
          <a:xfrm>
            <a:off x="48600" y="1598603"/>
            <a:ext cx="9082206" cy="3345123"/>
            <a:chOff x="48600" y="1598603"/>
            <a:chExt cx="9082206" cy="3345123"/>
          </a:xfrm>
        </p:grpSpPr>
        <p:sp>
          <p:nvSpPr>
            <p:cNvPr id="24" name="TextBox 23"/>
            <p:cNvSpPr txBox="1"/>
            <p:nvPr/>
          </p:nvSpPr>
          <p:spPr>
            <a:xfrm>
              <a:off x="609002" y="4697505"/>
              <a:ext cx="86409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  <a:ea typeface="+mj-ea"/>
                </a:rPr>
                <a:t>P-value</a:t>
              </a:r>
              <a:endParaRPr lang="ko-KR" altLang="en-US" sz="10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  <a:ea typeface="+mj-ea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6754542" y="1598603"/>
              <a:ext cx="237626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  <a:ea typeface="+mj-ea"/>
                </a:rPr>
                <a:t>coefficient of correlation : </a:t>
              </a:r>
              <a:r>
                <a:rPr lang="en-US" altLang="ko-KR" sz="1000" dirty="0" err="1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  <a:ea typeface="+mj-ea"/>
                </a:rPr>
                <a:t>pearson</a:t>
              </a:r>
              <a:r>
                <a:rPr lang="en-US" altLang="ko-KR" sz="10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  <a:ea typeface="+mj-ea"/>
                </a:rPr>
                <a:t> </a:t>
              </a:r>
              <a:endParaRPr lang="ko-KR" altLang="en-US" sz="10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  <a:ea typeface="+mj-ea"/>
              </a:endParaRPr>
            </a:p>
          </p:txBody>
        </p:sp>
        <p:pic>
          <p:nvPicPr>
            <p:cNvPr id="6146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8600" y="1877647"/>
              <a:ext cx="9046800" cy="28474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9" name="직사각형 28"/>
            <p:cNvSpPr/>
            <p:nvPr/>
          </p:nvSpPr>
          <p:spPr>
            <a:xfrm>
              <a:off x="2492785" y="2541754"/>
              <a:ext cx="396000" cy="14401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2940289" y="2530177"/>
              <a:ext cx="396000" cy="2880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5146829" y="3356992"/>
              <a:ext cx="396000" cy="14401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6480256" y="3765890"/>
              <a:ext cx="396000" cy="14401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6036633" y="3357024"/>
              <a:ext cx="396000" cy="2880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6480256" y="2553329"/>
              <a:ext cx="396000" cy="3960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1608097" y="2276872"/>
              <a:ext cx="396000" cy="14401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6478933" y="3501008"/>
              <a:ext cx="396000" cy="14401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/>
            <p:cNvSpPr/>
            <p:nvPr/>
          </p:nvSpPr>
          <p:spPr>
            <a:xfrm>
              <a:off x="7371295" y="2409313"/>
              <a:ext cx="396000" cy="14401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8726637" y="4437112"/>
              <a:ext cx="396000" cy="14401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xmlns="" val="208258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6551967"/>
            <a:ext cx="9144000" cy="357095"/>
          </a:xfrm>
          <a:prstGeom prst="rect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n>
                <a:solidFill>
                  <a:srgbClr val="F3F3F3">
                    <a:alpha val="31000"/>
                  </a:srgbClr>
                </a:solidFill>
              </a:ln>
              <a:solidFill>
                <a:srgbClr val="F3F3F3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 flipH="1">
            <a:off x="0" y="309309"/>
            <a:ext cx="2339752" cy="0"/>
          </a:xfrm>
          <a:prstGeom prst="line">
            <a:avLst/>
          </a:prstGeom>
          <a:ln>
            <a:solidFill>
              <a:srgbClr val="F3F3F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H="1">
            <a:off x="6801073" y="309309"/>
            <a:ext cx="2339752" cy="0"/>
          </a:xfrm>
          <a:prstGeom prst="line">
            <a:avLst/>
          </a:prstGeom>
          <a:ln>
            <a:solidFill>
              <a:srgbClr val="F3F3F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 flipH="1">
            <a:off x="0" y="668269"/>
            <a:ext cx="9144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 flipH="1">
            <a:off x="0" y="6491436"/>
            <a:ext cx="9144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슬라이드 번호 개체 틀 2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655E36B0-F3F2-466F-8968-79D13CE48AA2}" type="slidenum">
              <a:rPr lang="en-US" altLang="ko-KR" smtClean="0"/>
              <a:pPr algn="r"/>
              <a:t>29</a:t>
            </a:fld>
            <a:endParaRPr lang="en-US" dirty="0"/>
          </a:p>
        </p:txBody>
      </p:sp>
      <p:grpSp>
        <p:nvGrpSpPr>
          <p:cNvPr id="18" name="그룹 17"/>
          <p:cNvGrpSpPr/>
          <p:nvPr/>
        </p:nvGrpSpPr>
        <p:grpSpPr>
          <a:xfrm>
            <a:off x="0" y="-2070"/>
            <a:ext cx="9144000" cy="622758"/>
            <a:chOff x="0" y="-2070"/>
            <a:chExt cx="9144000" cy="622758"/>
          </a:xfrm>
        </p:grpSpPr>
        <p:sp>
          <p:nvSpPr>
            <p:cNvPr id="21" name="직사각형 20"/>
            <p:cNvSpPr/>
            <p:nvPr/>
          </p:nvSpPr>
          <p:spPr>
            <a:xfrm>
              <a:off x="0" y="-2070"/>
              <a:ext cx="9144000" cy="622758"/>
            </a:xfrm>
            <a:prstGeom prst="rect">
              <a:avLst/>
            </a:prstGeom>
            <a:solidFill>
              <a:srgbClr val="3131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 smtClean="0">
                  <a:ln>
                    <a:solidFill>
                      <a:srgbClr val="313131">
                        <a:alpha val="31000"/>
                      </a:srgb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itchFamily="50" charset="-127"/>
                  <a:ea typeface="맑은 고딕" pitchFamily="50" charset="-127"/>
                </a:rPr>
                <a:t>서울시 공공자전거 수요 예측</a:t>
              </a:r>
              <a:endParaRPr lang="ko-KR" altLang="en-US" sz="1400" b="1" dirty="0">
                <a:ln>
                  <a:solidFill>
                    <a:srgbClr val="313131">
                      <a:alpha val="31000"/>
                    </a:srgb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itchFamily="50" charset="-127"/>
                <a:ea typeface="맑은 고딕" pitchFamily="50" charset="-127"/>
              </a:endParaRPr>
            </a:p>
          </p:txBody>
        </p:sp>
        <p:cxnSp>
          <p:nvCxnSpPr>
            <p:cNvPr id="22" name="직선 연결선 21"/>
            <p:cNvCxnSpPr>
              <a:endCxn id="21" idx="1"/>
            </p:cNvCxnSpPr>
            <p:nvPr/>
          </p:nvCxnSpPr>
          <p:spPr>
            <a:xfrm flipH="1">
              <a:off x="0" y="309309"/>
              <a:ext cx="2160000" cy="0"/>
            </a:xfrm>
            <a:prstGeom prst="line">
              <a:avLst/>
            </a:prstGeom>
            <a:ln>
              <a:solidFill>
                <a:srgbClr val="F3F3F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/>
            <p:cNvCxnSpPr/>
            <p:nvPr/>
          </p:nvCxnSpPr>
          <p:spPr>
            <a:xfrm flipH="1">
              <a:off x="6948504" y="309309"/>
              <a:ext cx="2160000" cy="0"/>
            </a:xfrm>
            <a:prstGeom prst="line">
              <a:avLst/>
            </a:prstGeom>
            <a:ln>
              <a:solidFill>
                <a:srgbClr val="F3F3F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직사각형 2"/>
          <p:cNvSpPr/>
          <p:nvPr/>
        </p:nvSpPr>
        <p:spPr>
          <a:xfrm>
            <a:off x="5068638" y="2530380"/>
            <a:ext cx="1303562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7200" dirty="0" smtClean="0">
                <a:ln>
                  <a:solidFill>
                    <a:srgbClr val="313131">
                      <a:alpha val="31000"/>
                    </a:srgbClr>
                  </a:solidFill>
                </a:ln>
                <a:solidFill>
                  <a:srgbClr val="313131"/>
                </a:solidFill>
                <a:latin typeface="나눔고딕" pitchFamily="50" charset="-127"/>
                <a:ea typeface="나눔고딕" pitchFamily="50" charset="-127"/>
              </a:rPr>
              <a:t>05</a:t>
            </a:r>
            <a:endParaRPr lang="ko-KR" altLang="en-US" sz="7200" dirty="0"/>
          </a:p>
        </p:txBody>
      </p:sp>
      <p:sp>
        <p:nvSpPr>
          <p:cNvPr id="10" name="직사각형 9"/>
          <p:cNvSpPr/>
          <p:nvPr/>
        </p:nvSpPr>
        <p:spPr>
          <a:xfrm>
            <a:off x="4716015" y="4130496"/>
            <a:ext cx="442480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n-ea"/>
              </a:rPr>
              <a:t>분석 시나리오</a:t>
            </a:r>
            <a:endParaRPr lang="en-US" altLang="ko-KR" sz="1200" dirty="0" smtClean="0">
              <a:ln>
                <a:solidFill>
                  <a:srgbClr val="313131">
                    <a:alpha val="33000"/>
                  </a:srgbClr>
                </a:solidFill>
              </a:ln>
              <a:solidFill>
                <a:srgbClr val="313131"/>
              </a:solidFill>
              <a:latin typeface="+mn-ea"/>
            </a:endParaRPr>
          </a:p>
          <a:p>
            <a:pPr marL="285750" indent="-285750"/>
            <a:endParaRPr lang="en-US" altLang="ko-KR" sz="1200" dirty="0" smtClean="0">
              <a:ln>
                <a:solidFill>
                  <a:srgbClr val="313131">
                    <a:alpha val="33000"/>
                  </a:srgbClr>
                </a:solidFill>
              </a:ln>
              <a:solidFill>
                <a:srgbClr val="313131"/>
              </a:solidFill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n-ea"/>
              </a:rPr>
              <a:t>변수 선택</a:t>
            </a:r>
            <a:endParaRPr lang="en-US" altLang="ko-KR" sz="1200" dirty="0" smtClean="0">
              <a:ln>
                <a:solidFill>
                  <a:srgbClr val="313131">
                    <a:alpha val="33000"/>
                  </a:srgbClr>
                </a:solidFill>
              </a:ln>
              <a:solidFill>
                <a:srgbClr val="313131"/>
              </a:solidFill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200" dirty="0" smtClean="0">
              <a:ln>
                <a:solidFill>
                  <a:srgbClr val="313131">
                    <a:alpha val="33000"/>
                  </a:srgbClr>
                </a:solidFill>
              </a:ln>
              <a:solidFill>
                <a:srgbClr val="313131"/>
              </a:solidFill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n-ea"/>
              </a:rPr>
              <a:t>모델링</a:t>
            </a:r>
            <a:endParaRPr lang="en-US" altLang="ko-KR" sz="1200" dirty="0" smtClean="0">
              <a:ln>
                <a:solidFill>
                  <a:srgbClr val="313131">
                    <a:alpha val="33000"/>
                  </a:srgbClr>
                </a:solidFill>
              </a:ln>
              <a:solidFill>
                <a:srgbClr val="313131"/>
              </a:solidFill>
              <a:latin typeface="+mn-ea"/>
            </a:endParaRPr>
          </a:p>
        </p:txBody>
      </p:sp>
      <p:sp>
        <p:nvSpPr>
          <p:cNvPr id="14" name="자유형 13"/>
          <p:cNvSpPr/>
          <p:nvPr/>
        </p:nvSpPr>
        <p:spPr>
          <a:xfrm>
            <a:off x="4867275" y="3706897"/>
            <a:ext cx="4286250" cy="127000"/>
          </a:xfrm>
          <a:custGeom>
            <a:avLst/>
            <a:gdLst>
              <a:gd name="connsiteX0" fmla="*/ 76200 w 4286250"/>
              <a:gd name="connsiteY0" fmla="*/ 6350 h 127000"/>
              <a:gd name="connsiteX1" fmla="*/ 0 w 4286250"/>
              <a:gd name="connsiteY1" fmla="*/ 127000 h 127000"/>
              <a:gd name="connsiteX2" fmla="*/ 4286250 w 4286250"/>
              <a:gd name="connsiteY2" fmla="*/ 127000 h 127000"/>
              <a:gd name="connsiteX3" fmla="*/ 4286250 w 4286250"/>
              <a:gd name="connsiteY3" fmla="*/ 0 h 127000"/>
              <a:gd name="connsiteX4" fmla="*/ 76200 w 4286250"/>
              <a:gd name="connsiteY4" fmla="*/ 6350 h 12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86250" h="127000">
                <a:moveTo>
                  <a:pt x="76200" y="6350"/>
                </a:moveTo>
                <a:lnTo>
                  <a:pt x="0" y="127000"/>
                </a:lnTo>
                <a:lnTo>
                  <a:pt x="4286250" y="127000"/>
                </a:lnTo>
                <a:lnTo>
                  <a:pt x="4286250" y="0"/>
                </a:lnTo>
                <a:lnTo>
                  <a:pt x="76200" y="6350"/>
                </a:lnTo>
                <a:close/>
              </a:path>
            </a:pathLst>
          </a:custGeom>
          <a:solidFill>
            <a:srgbClr val="DD81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4932040" y="3533335"/>
            <a:ext cx="4211960" cy="197374"/>
          </a:xfrm>
          <a:prstGeom prst="rect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6467384" y="3028890"/>
            <a:ext cx="242509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rgbClr val="313131">
                      <a:alpha val="31000"/>
                    </a:srgbClr>
                  </a:solidFill>
                </a:ln>
                <a:solidFill>
                  <a:srgbClr val="313131"/>
                </a:solidFill>
                <a:latin typeface="+mj-ea"/>
                <a:ea typeface="+mj-ea"/>
              </a:rPr>
              <a:t>데이터 분석 보고서</a:t>
            </a:r>
            <a:endParaRPr lang="en-US" altLang="ko-KR" sz="2000" dirty="0" smtClean="0">
              <a:ln>
                <a:solidFill>
                  <a:srgbClr val="313131">
                    <a:alpha val="31000"/>
                  </a:srgbClr>
                </a:solidFill>
              </a:ln>
              <a:solidFill>
                <a:srgbClr val="313131"/>
              </a:solidFill>
              <a:latin typeface="+mj-ea"/>
              <a:ea typeface="+mj-ea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668269"/>
            <a:ext cx="3323620" cy="581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100371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6551967"/>
            <a:ext cx="9144000" cy="357095"/>
          </a:xfrm>
          <a:prstGeom prst="rect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n>
                <a:solidFill>
                  <a:srgbClr val="F3F3F3">
                    <a:alpha val="31000"/>
                  </a:srgbClr>
                </a:solidFill>
              </a:ln>
              <a:solidFill>
                <a:srgbClr val="F3F3F3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0" y="-2070"/>
            <a:ext cx="9144000" cy="622758"/>
          </a:xfrm>
          <a:prstGeom prst="rect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0" y="-2070"/>
            <a:ext cx="9144000" cy="622758"/>
          </a:xfrm>
          <a:prstGeom prst="rect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n>
                <a:solidFill>
                  <a:srgbClr val="F3F3F3">
                    <a:alpha val="31000"/>
                  </a:srgbClr>
                </a:solidFill>
              </a:ln>
              <a:solidFill>
                <a:srgbClr val="F3F3F3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 flipH="1">
            <a:off x="0" y="668269"/>
            <a:ext cx="9144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 flipH="1">
            <a:off x="0" y="6491436"/>
            <a:ext cx="9144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5076056" y="2199869"/>
            <a:ext cx="2549096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rgbClr val="313131">
                      <a:alpha val="31000"/>
                    </a:srgbClr>
                  </a:solidFill>
                </a:ln>
                <a:solidFill>
                  <a:srgbClr val="313131"/>
                </a:solidFill>
                <a:latin typeface="+mn-ea"/>
              </a:rPr>
              <a:t>01     </a:t>
            </a:r>
            <a:r>
              <a:rPr lang="ko-KR" altLang="en-US" sz="1600" dirty="0" smtClean="0">
                <a:ln>
                  <a:solidFill>
                    <a:srgbClr val="313131">
                      <a:alpha val="31000"/>
                    </a:srgbClr>
                  </a:solidFill>
                </a:ln>
                <a:solidFill>
                  <a:srgbClr val="313131"/>
                </a:solidFill>
                <a:latin typeface="+mn-ea"/>
              </a:rPr>
              <a:t>분석개요</a:t>
            </a:r>
            <a:endParaRPr lang="en-US" altLang="ko-KR" sz="1600" dirty="0" smtClean="0">
              <a:ln>
                <a:solidFill>
                  <a:srgbClr val="313131">
                    <a:alpha val="31000"/>
                  </a:srgbClr>
                </a:solidFill>
              </a:ln>
              <a:solidFill>
                <a:srgbClr val="313131"/>
              </a:solidFill>
              <a:latin typeface="+mn-ea"/>
            </a:endParaRPr>
          </a:p>
          <a:p>
            <a:endParaRPr lang="en-US" altLang="ko-KR" sz="1600" dirty="0">
              <a:ln>
                <a:solidFill>
                  <a:srgbClr val="313131">
                    <a:alpha val="31000"/>
                  </a:srgbClr>
                </a:solidFill>
              </a:ln>
              <a:solidFill>
                <a:srgbClr val="313131"/>
              </a:solidFill>
              <a:latin typeface="+mn-ea"/>
            </a:endParaRPr>
          </a:p>
          <a:p>
            <a:r>
              <a:rPr lang="en-US" altLang="ko-KR" sz="1600" dirty="0" smtClean="0">
                <a:ln>
                  <a:solidFill>
                    <a:srgbClr val="313131">
                      <a:alpha val="31000"/>
                    </a:srgbClr>
                  </a:solidFill>
                </a:ln>
                <a:solidFill>
                  <a:srgbClr val="313131"/>
                </a:solidFill>
                <a:latin typeface="+mn-ea"/>
              </a:rPr>
              <a:t>02     </a:t>
            </a:r>
            <a:r>
              <a:rPr lang="ko-KR" altLang="en-US" sz="1600" dirty="0" smtClean="0">
                <a:ln>
                  <a:solidFill>
                    <a:srgbClr val="313131">
                      <a:alpha val="31000"/>
                    </a:srgbClr>
                  </a:solidFill>
                </a:ln>
                <a:solidFill>
                  <a:srgbClr val="313131"/>
                </a:solidFill>
                <a:latin typeface="+mn-ea"/>
              </a:rPr>
              <a:t>데이터 정의서</a:t>
            </a:r>
            <a:endParaRPr lang="en-US" altLang="ko-KR" sz="1600" dirty="0" smtClean="0">
              <a:ln>
                <a:solidFill>
                  <a:srgbClr val="313131">
                    <a:alpha val="31000"/>
                  </a:srgbClr>
                </a:solidFill>
              </a:ln>
              <a:solidFill>
                <a:srgbClr val="313131"/>
              </a:solidFill>
              <a:latin typeface="+mn-ea"/>
            </a:endParaRPr>
          </a:p>
          <a:p>
            <a:pPr marL="342900" indent="-342900">
              <a:buFont typeface="+mj-lt"/>
              <a:buAutoNum type="arabicPeriod"/>
            </a:pPr>
            <a:endParaRPr lang="en-US" altLang="ko-KR" sz="1600" dirty="0" smtClean="0">
              <a:ln>
                <a:solidFill>
                  <a:srgbClr val="313131">
                    <a:alpha val="31000"/>
                  </a:srgbClr>
                </a:solidFill>
              </a:ln>
              <a:solidFill>
                <a:srgbClr val="313131"/>
              </a:solidFill>
              <a:latin typeface="+mn-ea"/>
            </a:endParaRPr>
          </a:p>
          <a:p>
            <a:r>
              <a:rPr lang="en-US" altLang="ko-KR" sz="1600" dirty="0" smtClean="0">
                <a:ln>
                  <a:solidFill>
                    <a:srgbClr val="313131">
                      <a:alpha val="31000"/>
                    </a:srgbClr>
                  </a:solidFill>
                </a:ln>
                <a:solidFill>
                  <a:srgbClr val="313131"/>
                </a:solidFill>
                <a:latin typeface="+mn-ea"/>
              </a:rPr>
              <a:t>03     </a:t>
            </a:r>
            <a:r>
              <a:rPr lang="ko-KR" altLang="en-US" sz="1600" dirty="0" smtClean="0">
                <a:ln>
                  <a:solidFill>
                    <a:srgbClr val="313131">
                      <a:alpha val="31000"/>
                    </a:srgbClr>
                  </a:solidFill>
                </a:ln>
                <a:solidFill>
                  <a:srgbClr val="313131"/>
                </a:solidFill>
                <a:latin typeface="+mn-ea"/>
              </a:rPr>
              <a:t>데이터 검증 결과서</a:t>
            </a:r>
            <a:endParaRPr lang="en-US" altLang="ko-KR" sz="1600" dirty="0" smtClean="0">
              <a:ln>
                <a:solidFill>
                  <a:srgbClr val="313131">
                    <a:alpha val="31000"/>
                  </a:srgbClr>
                </a:solidFill>
              </a:ln>
              <a:solidFill>
                <a:srgbClr val="313131"/>
              </a:solidFill>
              <a:latin typeface="+mn-ea"/>
            </a:endParaRPr>
          </a:p>
          <a:p>
            <a:pPr marL="342900" indent="-342900">
              <a:buFont typeface="+mj-lt"/>
              <a:buAutoNum type="arabicPeriod"/>
            </a:pPr>
            <a:endParaRPr lang="en-US" altLang="ko-KR" sz="1600" dirty="0">
              <a:ln>
                <a:solidFill>
                  <a:srgbClr val="313131">
                    <a:alpha val="31000"/>
                  </a:srgbClr>
                </a:solidFill>
              </a:ln>
              <a:solidFill>
                <a:srgbClr val="313131"/>
              </a:solidFill>
              <a:latin typeface="+mn-ea"/>
            </a:endParaRPr>
          </a:p>
          <a:p>
            <a:r>
              <a:rPr lang="en-US" altLang="ko-KR" sz="1600" dirty="0" smtClean="0">
                <a:ln>
                  <a:solidFill>
                    <a:srgbClr val="313131">
                      <a:alpha val="31000"/>
                    </a:srgbClr>
                  </a:solidFill>
                </a:ln>
                <a:solidFill>
                  <a:srgbClr val="313131"/>
                </a:solidFill>
                <a:latin typeface="+mn-ea"/>
              </a:rPr>
              <a:t>04     </a:t>
            </a:r>
            <a:r>
              <a:rPr lang="ko-KR" altLang="en-US" sz="1600" dirty="0" smtClean="0">
                <a:ln>
                  <a:solidFill>
                    <a:srgbClr val="313131">
                      <a:alpha val="31000"/>
                    </a:srgbClr>
                  </a:solidFill>
                </a:ln>
                <a:solidFill>
                  <a:srgbClr val="313131"/>
                </a:solidFill>
                <a:latin typeface="+mn-ea"/>
              </a:rPr>
              <a:t>데이터 탐색</a:t>
            </a:r>
            <a:endParaRPr lang="en-US" altLang="ko-KR" sz="1600" dirty="0" smtClean="0">
              <a:ln>
                <a:solidFill>
                  <a:srgbClr val="313131">
                    <a:alpha val="31000"/>
                  </a:srgbClr>
                </a:solidFill>
              </a:ln>
              <a:solidFill>
                <a:srgbClr val="313131"/>
              </a:solidFill>
              <a:latin typeface="+mn-ea"/>
            </a:endParaRPr>
          </a:p>
          <a:p>
            <a:pPr marL="342900" indent="-342900">
              <a:buFont typeface="+mj-lt"/>
              <a:buAutoNum type="arabicPeriod"/>
            </a:pPr>
            <a:endParaRPr lang="en-US" altLang="ko-KR" sz="1600" dirty="0">
              <a:ln>
                <a:solidFill>
                  <a:srgbClr val="313131">
                    <a:alpha val="31000"/>
                  </a:srgbClr>
                </a:solidFill>
              </a:ln>
              <a:solidFill>
                <a:srgbClr val="313131"/>
              </a:solidFill>
              <a:latin typeface="+mn-ea"/>
            </a:endParaRPr>
          </a:p>
          <a:p>
            <a:r>
              <a:rPr lang="en-US" altLang="ko-KR" sz="1600" dirty="0" smtClean="0">
                <a:ln>
                  <a:solidFill>
                    <a:srgbClr val="313131">
                      <a:alpha val="31000"/>
                    </a:srgbClr>
                  </a:solidFill>
                </a:ln>
                <a:solidFill>
                  <a:srgbClr val="313131"/>
                </a:solidFill>
                <a:latin typeface="+mn-ea"/>
              </a:rPr>
              <a:t>05     </a:t>
            </a:r>
            <a:r>
              <a:rPr lang="ko-KR" altLang="en-US" sz="1600" dirty="0" smtClean="0">
                <a:ln>
                  <a:solidFill>
                    <a:srgbClr val="313131">
                      <a:alpha val="31000"/>
                    </a:srgbClr>
                  </a:solidFill>
                </a:ln>
                <a:solidFill>
                  <a:srgbClr val="313131"/>
                </a:solidFill>
                <a:latin typeface="+mn-ea"/>
              </a:rPr>
              <a:t>데이터 분석 보고서</a:t>
            </a:r>
            <a:endParaRPr lang="en-US" altLang="ko-KR" sz="1600" dirty="0" smtClean="0">
              <a:ln>
                <a:solidFill>
                  <a:srgbClr val="313131">
                    <a:alpha val="31000"/>
                  </a:srgbClr>
                </a:solidFill>
              </a:ln>
              <a:solidFill>
                <a:srgbClr val="313131"/>
              </a:solidFill>
              <a:latin typeface="+mn-ea"/>
            </a:endParaRPr>
          </a:p>
          <a:p>
            <a:pPr marL="342900" indent="-342900">
              <a:buFont typeface="+mj-lt"/>
              <a:buAutoNum type="arabicPeriod"/>
            </a:pPr>
            <a:endParaRPr lang="en-US" altLang="ko-KR" sz="1600" dirty="0">
              <a:ln>
                <a:solidFill>
                  <a:srgbClr val="313131">
                    <a:alpha val="31000"/>
                  </a:srgbClr>
                </a:solidFill>
              </a:ln>
              <a:solidFill>
                <a:srgbClr val="313131"/>
              </a:solidFill>
              <a:latin typeface="+mn-ea"/>
            </a:endParaRPr>
          </a:p>
          <a:p>
            <a:r>
              <a:rPr lang="en-US" altLang="ko-KR" sz="1600" dirty="0" smtClean="0">
                <a:ln>
                  <a:solidFill>
                    <a:srgbClr val="313131">
                      <a:alpha val="31000"/>
                    </a:srgbClr>
                  </a:solidFill>
                </a:ln>
                <a:solidFill>
                  <a:srgbClr val="313131"/>
                </a:solidFill>
                <a:latin typeface="+mn-ea"/>
              </a:rPr>
              <a:t>06     </a:t>
            </a:r>
            <a:r>
              <a:rPr lang="ko-KR" altLang="en-US" sz="1600" dirty="0" smtClean="0">
                <a:ln>
                  <a:solidFill>
                    <a:srgbClr val="313131">
                      <a:alpha val="31000"/>
                    </a:srgbClr>
                  </a:solidFill>
                </a:ln>
                <a:solidFill>
                  <a:srgbClr val="313131"/>
                </a:solidFill>
                <a:latin typeface="+mn-ea"/>
              </a:rPr>
              <a:t>결론</a:t>
            </a:r>
            <a:endParaRPr lang="en-US" altLang="ko-KR" sz="1600" dirty="0" smtClean="0">
              <a:ln>
                <a:solidFill>
                  <a:srgbClr val="313131">
                    <a:alpha val="31000"/>
                  </a:srgbClr>
                </a:solidFill>
              </a:ln>
              <a:solidFill>
                <a:srgbClr val="313131"/>
              </a:solidFill>
              <a:latin typeface="+mn-ea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968124" y="3208020"/>
            <a:ext cx="3296992" cy="83099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dirty="0" smtClean="0">
                <a:solidFill>
                  <a:srgbClr val="313131"/>
                </a:solidFill>
                <a:latin typeface="+mn-ea"/>
              </a:rPr>
              <a:t>CONTENTS</a:t>
            </a:r>
          </a:p>
        </p:txBody>
      </p:sp>
      <p:grpSp>
        <p:nvGrpSpPr>
          <p:cNvPr id="2" name="그룹 1"/>
          <p:cNvGrpSpPr/>
          <p:nvPr/>
        </p:nvGrpSpPr>
        <p:grpSpPr>
          <a:xfrm rot="16200000">
            <a:off x="2793304" y="3551512"/>
            <a:ext cx="3701408" cy="144016"/>
            <a:chOff x="3754393" y="1302227"/>
            <a:chExt cx="1635213" cy="127248"/>
          </a:xfrm>
        </p:grpSpPr>
        <p:cxnSp>
          <p:nvCxnSpPr>
            <p:cNvPr id="56" name="직선 연결선 55"/>
            <p:cNvCxnSpPr/>
            <p:nvPr/>
          </p:nvCxnSpPr>
          <p:spPr>
            <a:xfrm>
              <a:off x="3754393" y="1302227"/>
              <a:ext cx="1635213" cy="0"/>
            </a:xfrm>
            <a:prstGeom prst="line">
              <a:avLst/>
            </a:prstGeom>
            <a:ln>
              <a:gradFill flip="none" rotWithShape="1">
                <a:gsLst>
                  <a:gs pos="0">
                    <a:srgbClr val="313131"/>
                  </a:gs>
                  <a:gs pos="100000">
                    <a:schemeClr val="accent1">
                      <a:tint val="23500"/>
                      <a:satMod val="160000"/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이등변 삼각형 56"/>
            <p:cNvSpPr/>
            <p:nvPr/>
          </p:nvSpPr>
          <p:spPr>
            <a:xfrm flipV="1">
              <a:off x="4508375" y="1302227"/>
              <a:ext cx="127248" cy="127248"/>
            </a:xfrm>
            <a:prstGeom prst="triangle">
              <a:avLst/>
            </a:prstGeom>
            <a:solidFill>
              <a:srgbClr val="31313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0" name="원형 59"/>
          <p:cNvSpPr/>
          <p:nvPr/>
        </p:nvSpPr>
        <p:spPr>
          <a:xfrm flipV="1">
            <a:off x="1043608" y="3342556"/>
            <a:ext cx="115444" cy="115444"/>
          </a:xfrm>
          <a:prstGeom prst="pie">
            <a:avLst/>
          </a:prstGeom>
          <a:solidFill>
            <a:srgbClr val="DD81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" name="슬라이드 번호 개체 틀 1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655E36B0-F3F2-466F-8968-79D13CE48AA2}" type="slidenum">
              <a:rPr lang="en-US" altLang="ko-KR" smtClean="0"/>
              <a:pPr algn="r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371063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/>
          <p:cNvSpPr/>
          <p:nvPr/>
        </p:nvSpPr>
        <p:spPr>
          <a:xfrm flipV="1">
            <a:off x="0" y="6551967"/>
            <a:ext cx="9144000" cy="357095"/>
          </a:xfrm>
          <a:prstGeom prst="rect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 flipH="1">
            <a:off x="0" y="668269"/>
            <a:ext cx="9144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 flipH="1">
            <a:off x="0" y="6491436"/>
            <a:ext cx="9144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슬라이드 번호 개체 틀 3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655E36B0-F3F2-466F-8968-79D13CE48AA2}" type="slidenum">
              <a:rPr lang="en-US" altLang="ko-KR" smtClean="0"/>
              <a:pPr algn="r"/>
              <a:t>30</a:t>
            </a:fld>
            <a:endParaRPr lang="en-US" dirty="0"/>
          </a:p>
        </p:txBody>
      </p:sp>
      <p:grpSp>
        <p:nvGrpSpPr>
          <p:cNvPr id="2" name="그룹 23"/>
          <p:cNvGrpSpPr/>
          <p:nvPr/>
        </p:nvGrpSpPr>
        <p:grpSpPr>
          <a:xfrm>
            <a:off x="3754393" y="836712"/>
            <a:ext cx="1635213" cy="435025"/>
            <a:chOff x="3754393" y="836712"/>
            <a:chExt cx="1635213" cy="435025"/>
          </a:xfrm>
        </p:grpSpPr>
        <p:cxnSp>
          <p:nvCxnSpPr>
            <p:cNvPr id="31" name="직선 연결선 30"/>
            <p:cNvCxnSpPr/>
            <p:nvPr/>
          </p:nvCxnSpPr>
          <p:spPr>
            <a:xfrm>
              <a:off x="3754393" y="1144489"/>
              <a:ext cx="1635213" cy="0"/>
            </a:xfrm>
            <a:prstGeom prst="line">
              <a:avLst/>
            </a:prstGeom>
            <a:ln>
              <a:solidFill>
                <a:srgbClr val="31313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이등변 삼각형 38"/>
            <p:cNvSpPr/>
            <p:nvPr/>
          </p:nvSpPr>
          <p:spPr>
            <a:xfrm flipV="1">
              <a:off x="4508375" y="1144489"/>
              <a:ext cx="127248" cy="127248"/>
            </a:xfrm>
            <a:prstGeom prst="triangle">
              <a:avLst/>
            </a:prstGeom>
            <a:solidFill>
              <a:srgbClr val="31313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3909806" y="836712"/>
              <a:ext cx="132440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4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  <a:ea typeface="+mj-ea"/>
                </a:rPr>
                <a:t>분석 시나리오</a:t>
              </a:r>
              <a:endParaRPr lang="en-US" altLang="ko-KR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3" name="그룹 23"/>
          <p:cNvGrpSpPr/>
          <p:nvPr/>
        </p:nvGrpSpPr>
        <p:grpSpPr>
          <a:xfrm>
            <a:off x="0" y="-2070"/>
            <a:ext cx="9144000" cy="675165"/>
            <a:chOff x="0" y="-2070"/>
            <a:chExt cx="9144000" cy="675165"/>
          </a:xfrm>
        </p:grpSpPr>
        <p:sp>
          <p:nvSpPr>
            <p:cNvPr id="25" name="직사각형 24"/>
            <p:cNvSpPr/>
            <p:nvPr/>
          </p:nvSpPr>
          <p:spPr>
            <a:xfrm>
              <a:off x="0" y="-2070"/>
              <a:ext cx="9144000" cy="622758"/>
            </a:xfrm>
            <a:prstGeom prst="rect">
              <a:avLst/>
            </a:prstGeom>
            <a:solidFill>
              <a:srgbClr val="3131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4" name="그룹 15"/>
            <p:cNvGrpSpPr/>
            <p:nvPr/>
          </p:nvGrpSpPr>
          <p:grpSpPr>
            <a:xfrm>
              <a:off x="329625" y="170809"/>
              <a:ext cx="8100027" cy="292388"/>
              <a:chOff x="1297980" y="170809"/>
              <a:chExt cx="6650181" cy="292388"/>
            </a:xfrm>
          </p:grpSpPr>
          <p:grpSp>
            <p:nvGrpSpPr>
              <p:cNvPr id="5" name="그룹 14"/>
              <p:cNvGrpSpPr/>
              <p:nvPr/>
            </p:nvGrpSpPr>
            <p:grpSpPr>
              <a:xfrm>
                <a:off x="1297980" y="170809"/>
                <a:ext cx="3541672" cy="292388"/>
                <a:chOff x="1297980" y="170809"/>
                <a:chExt cx="3541672" cy="292388"/>
              </a:xfrm>
            </p:grpSpPr>
            <p:sp>
              <p:nvSpPr>
                <p:cNvPr id="47" name="TextBox 46"/>
                <p:cNvSpPr txBox="1"/>
                <p:nvPr/>
              </p:nvSpPr>
              <p:spPr>
                <a:xfrm>
                  <a:off x="2034722" y="170809"/>
                  <a:ext cx="1221349" cy="29238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300" dirty="0" smtClean="0">
                      <a:ln>
                        <a:solidFill>
                          <a:srgbClr val="F3F3F3">
                            <a:alpha val="31000"/>
                          </a:srgbClr>
                        </a:solidFill>
                      </a:ln>
                      <a:solidFill>
                        <a:srgbClr val="F3F3F3"/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+mj-ea"/>
                      <a:ea typeface="+mj-ea"/>
                    </a:rPr>
                    <a:t>데이터 정의서</a:t>
                  </a:r>
                  <a:endParaRPr lang="ko-KR" altLang="en-US" sz="1300" dirty="0">
                    <a:ln>
                      <a:solidFill>
                        <a:srgbClr val="F3F3F3">
                          <a:alpha val="31000"/>
                        </a:srgbClr>
                      </a:solidFill>
                    </a:ln>
                    <a:solidFill>
                      <a:srgbClr val="F3F3F3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+mj-ea"/>
                    <a:ea typeface="+mj-ea"/>
                  </a:endParaRPr>
                </a:p>
              </p:txBody>
            </p:sp>
            <p:sp>
              <p:nvSpPr>
                <p:cNvPr id="48" name="TextBox 47"/>
                <p:cNvSpPr txBox="1"/>
                <p:nvPr/>
              </p:nvSpPr>
              <p:spPr>
                <a:xfrm>
                  <a:off x="3242033" y="170809"/>
                  <a:ext cx="1597619" cy="29238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300" dirty="0" smtClean="0">
                      <a:ln>
                        <a:solidFill>
                          <a:srgbClr val="F3F3F3">
                            <a:alpha val="31000"/>
                          </a:srgbClr>
                        </a:solidFill>
                      </a:ln>
                      <a:solidFill>
                        <a:srgbClr val="F3F3F3"/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+mj-ea"/>
                      <a:ea typeface="+mj-ea"/>
                    </a:rPr>
                    <a:t>데이터 검증 결과서</a:t>
                  </a:r>
                  <a:endParaRPr lang="ko-KR" altLang="en-US" sz="1300" dirty="0">
                    <a:ln>
                      <a:solidFill>
                        <a:srgbClr val="F3F3F3">
                          <a:alpha val="31000"/>
                        </a:srgbClr>
                      </a:solidFill>
                    </a:ln>
                    <a:solidFill>
                      <a:srgbClr val="F3F3F3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+mj-ea"/>
                    <a:ea typeface="+mj-ea"/>
                  </a:endParaRPr>
                </a:p>
              </p:txBody>
            </p:sp>
            <p:sp>
              <p:nvSpPr>
                <p:cNvPr id="49" name="TextBox 48"/>
                <p:cNvSpPr txBox="1"/>
                <p:nvPr/>
              </p:nvSpPr>
              <p:spPr>
                <a:xfrm>
                  <a:off x="1297980" y="170809"/>
                  <a:ext cx="726418" cy="29238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300" dirty="0" smtClean="0">
                      <a:ln>
                        <a:solidFill>
                          <a:srgbClr val="F3F3F3">
                            <a:alpha val="31000"/>
                          </a:srgbClr>
                        </a:solidFill>
                      </a:ln>
                      <a:solidFill>
                        <a:srgbClr val="F3F3F3"/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+mj-ea"/>
                      <a:ea typeface="+mj-ea"/>
                    </a:rPr>
                    <a:t>분석개요</a:t>
                  </a:r>
                  <a:endParaRPr lang="en-US" altLang="ko-KR" sz="1300" dirty="0" smtClean="0">
                    <a:ln>
                      <a:solidFill>
                        <a:srgbClr val="F3F3F3">
                          <a:alpha val="31000"/>
                        </a:srgbClr>
                      </a:solidFill>
                    </a:ln>
                    <a:solidFill>
                      <a:srgbClr val="F3F3F3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+mj-ea"/>
                    <a:ea typeface="+mj-ea"/>
                  </a:endParaRPr>
                </a:p>
              </p:txBody>
            </p:sp>
          </p:grpSp>
          <p:grpSp>
            <p:nvGrpSpPr>
              <p:cNvPr id="6" name="그룹 13"/>
              <p:cNvGrpSpPr/>
              <p:nvPr/>
            </p:nvGrpSpPr>
            <p:grpSpPr>
              <a:xfrm>
                <a:off x="4986271" y="170809"/>
                <a:ext cx="2961890" cy="292388"/>
                <a:chOff x="4986271" y="170809"/>
                <a:chExt cx="2961890" cy="292388"/>
              </a:xfrm>
            </p:grpSpPr>
            <p:sp>
              <p:nvSpPr>
                <p:cNvPr id="44" name="TextBox 43"/>
                <p:cNvSpPr txBox="1"/>
                <p:nvPr/>
              </p:nvSpPr>
              <p:spPr>
                <a:xfrm>
                  <a:off x="6071325" y="170809"/>
                  <a:ext cx="1343979" cy="29238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300" dirty="0" smtClean="0">
                      <a:ln>
                        <a:solidFill>
                          <a:srgbClr val="F3F3F3">
                            <a:alpha val="31000"/>
                          </a:srgbClr>
                        </a:solidFill>
                      </a:ln>
                      <a:solidFill>
                        <a:srgbClr val="F3F3F3"/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+mj-ea"/>
                      <a:ea typeface="+mj-ea"/>
                    </a:rPr>
                    <a:t>데이터 분석 보고서</a:t>
                  </a:r>
                  <a:endParaRPr lang="ko-KR" altLang="en-US" sz="1300" dirty="0">
                    <a:ln>
                      <a:solidFill>
                        <a:srgbClr val="F3F3F3">
                          <a:alpha val="31000"/>
                        </a:srgbClr>
                      </a:solidFill>
                    </a:ln>
                    <a:solidFill>
                      <a:srgbClr val="F3F3F3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+mj-ea"/>
                    <a:ea typeface="+mj-ea"/>
                  </a:endParaRPr>
                </a:p>
              </p:txBody>
            </p:sp>
            <p:sp>
              <p:nvSpPr>
                <p:cNvPr id="45" name="TextBox 44"/>
                <p:cNvSpPr txBox="1"/>
                <p:nvPr/>
              </p:nvSpPr>
              <p:spPr>
                <a:xfrm>
                  <a:off x="7522804" y="170809"/>
                  <a:ext cx="425357" cy="29238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300" dirty="0" smtClean="0">
                      <a:ln>
                        <a:solidFill>
                          <a:srgbClr val="F3F3F3">
                            <a:alpha val="31000"/>
                          </a:srgbClr>
                        </a:solidFill>
                      </a:ln>
                      <a:solidFill>
                        <a:srgbClr val="F3F3F3"/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+mj-ea"/>
                      <a:ea typeface="+mj-ea"/>
                    </a:rPr>
                    <a:t>결론</a:t>
                  </a:r>
                  <a:endParaRPr lang="ko-KR" altLang="en-US" sz="1300" dirty="0">
                    <a:ln>
                      <a:solidFill>
                        <a:srgbClr val="F3F3F3">
                          <a:alpha val="31000"/>
                        </a:srgbClr>
                      </a:solidFill>
                    </a:ln>
                    <a:solidFill>
                      <a:srgbClr val="F3F3F3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+mj-ea"/>
                    <a:ea typeface="+mj-ea"/>
                  </a:endParaRPr>
                </a:p>
              </p:txBody>
            </p:sp>
            <p:sp>
              <p:nvSpPr>
                <p:cNvPr id="46" name="TextBox 45"/>
                <p:cNvSpPr txBox="1"/>
                <p:nvPr/>
              </p:nvSpPr>
              <p:spPr>
                <a:xfrm>
                  <a:off x="4986271" y="170809"/>
                  <a:ext cx="884667" cy="29238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300" dirty="0" smtClean="0">
                      <a:ln>
                        <a:solidFill>
                          <a:srgbClr val="F3F3F3">
                            <a:alpha val="31000"/>
                          </a:srgbClr>
                        </a:solidFill>
                      </a:ln>
                      <a:solidFill>
                        <a:srgbClr val="F3F3F3"/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+mj-ea"/>
                      <a:ea typeface="+mj-ea"/>
                    </a:rPr>
                    <a:t>데이터 탐색</a:t>
                  </a:r>
                  <a:endParaRPr lang="ko-KR" altLang="en-US" sz="1300" dirty="0">
                    <a:ln>
                      <a:solidFill>
                        <a:srgbClr val="F3F3F3">
                          <a:alpha val="31000"/>
                        </a:srgbClr>
                      </a:solidFill>
                    </a:ln>
                    <a:solidFill>
                      <a:srgbClr val="F3F3F3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+mj-ea"/>
                    <a:ea typeface="+mj-ea"/>
                  </a:endParaRPr>
                </a:p>
              </p:txBody>
            </p:sp>
          </p:grpSp>
        </p:grpSp>
        <p:sp>
          <p:nvSpPr>
            <p:cNvPr id="30" name="이등변 삼각형 29"/>
            <p:cNvSpPr/>
            <p:nvPr/>
          </p:nvSpPr>
          <p:spPr>
            <a:xfrm>
              <a:off x="6876256" y="457071"/>
              <a:ext cx="216024" cy="216024"/>
            </a:xfrm>
            <a:prstGeom prst="triangle">
              <a:avLst/>
            </a:prstGeom>
            <a:solidFill>
              <a:srgbClr val="DD811C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8" name="직사각형 27"/>
          <p:cNvSpPr/>
          <p:nvPr/>
        </p:nvSpPr>
        <p:spPr>
          <a:xfrm>
            <a:off x="492478" y="1556792"/>
            <a:ext cx="1980000" cy="4896544"/>
          </a:xfrm>
          <a:prstGeom prst="rect">
            <a:avLst/>
          </a:prstGeom>
          <a:noFill/>
          <a:ln w="1905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050" kern="0">
              <a:sym typeface="Arial"/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481305" y="3046558"/>
            <a:ext cx="204735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  <a:ea typeface="+mj-ea"/>
              </a:rPr>
              <a:t>2. </a:t>
            </a:r>
            <a:r>
              <a:rPr lang="ko-KR" altLang="en-US" sz="10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</a:rPr>
              <a:t>서울시 구 별 대기환경 데이터</a:t>
            </a:r>
            <a:endParaRPr lang="en-US" altLang="ko-KR" sz="1000" dirty="0" smtClean="0">
              <a:ln>
                <a:solidFill>
                  <a:srgbClr val="313131">
                    <a:alpha val="33000"/>
                  </a:srgbClr>
                </a:solidFill>
              </a:ln>
              <a:solidFill>
                <a:srgbClr val="313131"/>
              </a:solidFill>
              <a:latin typeface="+mj-ea"/>
            </a:endParaRPr>
          </a:p>
        </p:txBody>
      </p:sp>
      <p:sp>
        <p:nvSpPr>
          <p:cNvPr id="64" name="직사각형 63"/>
          <p:cNvSpPr/>
          <p:nvPr/>
        </p:nvSpPr>
        <p:spPr>
          <a:xfrm>
            <a:off x="491202" y="3717033"/>
            <a:ext cx="1851616" cy="2462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</a:rPr>
              <a:t>3. </a:t>
            </a:r>
            <a:r>
              <a:rPr lang="ko-KR" altLang="en-US" sz="10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</a:rPr>
              <a:t>서울시 구 별 날씨 데이터</a:t>
            </a:r>
            <a:endParaRPr lang="en-US" altLang="ko-KR" sz="1000" dirty="0" smtClean="0">
              <a:ln>
                <a:solidFill>
                  <a:srgbClr val="313131">
                    <a:alpha val="33000"/>
                  </a:srgbClr>
                </a:solidFill>
              </a:ln>
              <a:solidFill>
                <a:srgbClr val="313131"/>
              </a:solidFill>
              <a:latin typeface="+mj-ea"/>
            </a:endParaRPr>
          </a:p>
        </p:txBody>
      </p:sp>
      <p:sp>
        <p:nvSpPr>
          <p:cNvPr id="66" name="직사각형 65"/>
          <p:cNvSpPr/>
          <p:nvPr/>
        </p:nvSpPr>
        <p:spPr>
          <a:xfrm>
            <a:off x="488886" y="1541437"/>
            <a:ext cx="1980000" cy="32702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ash"/>
          </a:ln>
        </p:spPr>
        <p:txBody>
          <a:bodyPr anchor="ctr"/>
          <a:lstStyle/>
          <a:p>
            <a:pPr algn="ctr" fontAlgn="auto">
              <a:spcBef>
                <a:spcPts val="500"/>
              </a:spcBef>
              <a:buClr>
                <a:srgbClr val="00A8CA">
                  <a:lumMod val="75000"/>
                </a:srgbClr>
              </a:buClr>
              <a:buSzPct val="80000"/>
              <a:tabLst>
                <a:tab pos="5670709" algn="l"/>
              </a:tabLst>
              <a:defRPr lang="ko-KR"/>
            </a:pPr>
            <a:r>
              <a:rPr lang="ko-KR" altLang="en-US" sz="1200" dirty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  <a:ea typeface="+mj-ea"/>
              </a:rPr>
              <a:t>외부 </a:t>
            </a:r>
            <a:r>
              <a:rPr lang="ko-KR" altLang="en-US" sz="12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  <a:ea typeface="+mj-ea"/>
              </a:rPr>
              <a:t>자료 수집</a:t>
            </a:r>
            <a:endParaRPr lang="ko-KR" altLang="en-US" sz="1200" dirty="0">
              <a:ln>
                <a:solidFill>
                  <a:srgbClr val="313131">
                    <a:alpha val="33000"/>
                  </a:srgbClr>
                </a:solidFill>
              </a:ln>
              <a:solidFill>
                <a:srgbClr val="313131"/>
              </a:solidFill>
              <a:latin typeface="+mj-ea"/>
              <a:ea typeface="+mj-ea"/>
            </a:endParaRPr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0244" y="5849540"/>
            <a:ext cx="1656184" cy="4366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9" name="직사각형 23"/>
          <p:cNvSpPr/>
          <p:nvPr/>
        </p:nvSpPr>
        <p:spPr>
          <a:xfrm>
            <a:off x="2771800" y="1772816"/>
            <a:ext cx="1440000" cy="46805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050" b="1" kern="0" dirty="0">
              <a:latin typeface="+mn-ea"/>
              <a:sym typeface="Arial"/>
            </a:endParaRPr>
          </a:p>
        </p:txBody>
      </p:sp>
      <p:cxnSp>
        <p:nvCxnSpPr>
          <p:cNvPr id="61" name="꺾인 연결선 60"/>
          <p:cNvCxnSpPr/>
          <p:nvPr/>
        </p:nvCxnSpPr>
        <p:spPr>
          <a:xfrm rot="16200000" flipH="1">
            <a:off x="5381526" y="2530649"/>
            <a:ext cx="363538" cy="0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69" name="직사각형 68"/>
          <p:cNvSpPr/>
          <p:nvPr/>
        </p:nvSpPr>
        <p:spPr>
          <a:xfrm>
            <a:off x="2771800" y="1772816"/>
            <a:ext cx="1440160" cy="184129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128588" indent="-128588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050" b="1" kern="0" dirty="0" smtClean="0">
              <a:solidFill>
                <a:schemeClr val="bg1"/>
              </a:solidFill>
              <a:latin typeface="+mn-ea"/>
              <a:sym typeface="Arial"/>
            </a:endParaRPr>
          </a:p>
          <a:p>
            <a:pPr marL="128588" indent="-128588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050" b="1" kern="0" dirty="0">
              <a:solidFill>
                <a:schemeClr val="bg1"/>
              </a:solidFill>
              <a:latin typeface="+mn-ea"/>
              <a:sym typeface="Arial"/>
            </a:endParaRPr>
          </a:p>
          <a:p>
            <a:pPr marL="128588" indent="-128588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050" b="1" kern="0" dirty="0">
              <a:solidFill>
                <a:schemeClr val="bg1"/>
              </a:solidFill>
              <a:latin typeface="+mn-ea"/>
              <a:sym typeface="Arial"/>
            </a:endParaRPr>
          </a:p>
          <a:p>
            <a:pPr marL="128588" indent="-128588" algn="ctr" fontAlgn="auto" latinLnBrk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sz="10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chemeClr val="tx1"/>
                </a:solidFill>
                <a:latin typeface="+mj-ea"/>
                <a:ea typeface="+mj-ea"/>
                <a:sym typeface="Arial"/>
              </a:rPr>
              <a:t>데이터 병합</a:t>
            </a:r>
            <a:endParaRPr lang="en-US" altLang="ko-KR" sz="1000" dirty="0" smtClean="0">
              <a:ln>
                <a:solidFill>
                  <a:srgbClr val="313131">
                    <a:alpha val="33000"/>
                  </a:srgbClr>
                </a:solidFill>
              </a:ln>
              <a:solidFill>
                <a:schemeClr val="tx1"/>
              </a:solidFill>
              <a:latin typeface="+mj-ea"/>
              <a:ea typeface="+mj-ea"/>
              <a:sym typeface="Arial"/>
            </a:endParaRPr>
          </a:p>
          <a:p>
            <a:pPr marL="128588" indent="-128588"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9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chemeClr val="tx1"/>
                </a:solidFill>
                <a:latin typeface="+mj-ea"/>
                <a:ea typeface="+mj-ea"/>
                <a:sym typeface="Arial"/>
              </a:rPr>
              <a:t>(</a:t>
            </a:r>
            <a:r>
              <a:rPr lang="ko-KR" altLang="en-US" sz="9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chemeClr val="tx1"/>
                </a:solidFill>
                <a:latin typeface="+mj-ea"/>
                <a:ea typeface="+mj-ea"/>
                <a:sym typeface="Arial"/>
              </a:rPr>
              <a:t>서울시 </a:t>
            </a:r>
            <a:r>
              <a:rPr lang="en-US" altLang="ko-KR" sz="9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chemeClr val="tx1"/>
                </a:solidFill>
                <a:latin typeface="+mj-ea"/>
                <a:ea typeface="+mj-ea"/>
                <a:sym typeface="Arial"/>
              </a:rPr>
              <a:t>11</a:t>
            </a:r>
            <a:r>
              <a:rPr lang="ko-KR" altLang="en-US" sz="9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chemeClr val="tx1"/>
                </a:solidFill>
                <a:latin typeface="+mj-ea"/>
                <a:ea typeface="+mj-ea"/>
                <a:sym typeface="Arial"/>
              </a:rPr>
              <a:t>개 구에 대한 공공자전거 대여 횟수</a:t>
            </a:r>
            <a:r>
              <a:rPr lang="en-US" altLang="ko-KR" sz="9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chemeClr val="tx1"/>
                </a:solidFill>
                <a:latin typeface="+mj-ea"/>
                <a:ea typeface="+mj-ea"/>
                <a:sym typeface="Arial"/>
              </a:rPr>
              <a:t>)</a:t>
            </a:r>
            <a:endParaRPr lang="en-US" altLang="ko-KR" sz="1000" dirty="0" smtClean="0">
              <a:ln>
                <a:solidFill>
                  <a:srgbClr val="313131">
                    <a:alpha val="33000"/>
                  </a:srgbClr>
                </a:solidFill>
              </a:ln>
              <a:solidFill>
                <a:schemeClr val="tx1"/>
              </a:solidFill>
              <a:latin typeface="+mj-ea"/>
              <a:ea typeface="+mj-ea"/>
              <a:sym typeface="Arial"/>
            </a:endParaRPr>
          </a:p>
          <a:p>
            <a:pPr marL="128588" indent="-128588" fontAlgn="auto" latinLnBrk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en-US" altLang="ko-KR" sz="1000" dirty="0" smtClean="0">
              <a:ln>
                <a:solidFill>
                  <a:srgbClr val="313131">
                    <a:alpha val="33000"/>
                  </a:srgbClr>
                </a:solidFill>
              </a:ln>
              <a:solidFill>
                <a:schemeClr val="tx1"/>
              </a:solidFill>
              <a:latin typeface="+mj-ea"/>
              <a:ea typeface="+mj-ea"/>
              <a:sym typeface="Arial"/>
            </a:endParaRPr>
          </a:p>
          <a:p>
            <a:pPr marL="128588" indent="-128588" algn="ctr" fontAlgn="auto" latinLnBrk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sz="10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chemeClr val="tx1"/>
                </a:solidFill>
                <a:latin typeface="+mj-ea"/>
                <a:ea typeface="+mj-ea"/>
                <a:sym typeface="Arial"/>
              </a:rPr>
              <a:t>데이터 전처리</a:t>
            </a:r>
            <a:endParaRPr lang="en-US" altLang="ko-KR" sz="1000" dirty="0" smtClean="0">
              <a:ln>
                <a:solidFill>
                  <a:srgbClr val="313131">
                    <a:alpha val="33000"/>
                  </a:srgbClr>
                </a:solidFill>
              </a:ln>
              <a:solidFill>
                <a:schemeClr val="tx1"/>
              </a:solidFill>
              <a:latin typeface="+mj-ea"/>
              <a:ea typeface="+mj-ea"/>
              <a:sym typeface="Arial"/>
            </a:endParaRPr>
          </a:p>
          <a:p>
            <a:pPr marL="128588" indent="-128588"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9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chemeClr val="tx1"/>
                </a:solidFill>
                <a:latin typeface="+mj-ea"/>
                <a:ea typeface="+mj-ea"/>
                <a:sym typeface="Arial"/>
              </a:rPr>
              <a:t>(</a:t>
            </a:r>
            <a:r>
              <a:rPr lang="ko-KR" altLang="en-US" sz="900" dirty="0" err="1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chemeClr val="tx1"/>
                </a:solidFill>
                <a:latin typeface="+mj-ea"/>
                <a:ea typeface="+mj-ea"/>
                <a:sym typeface="Arial"/>
              </a:rPr>
              <a:t>결측값</a:t>
            </a:r>
            <a:r>
              <a:rPr lang="ko-KR" altLang="en-US" sz="9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chemeClr val="tx1"/>
                </a:solidFill>
                <a:latin typeface="+mj-ea"/>
                <a:ea typeface="+mj-ea"/>
                <a:sym typeface="Arial"/>
              </a:rPr>
              <a:t> 보정</a:t>
            </a:r>
            <a:r>
              <a:rPr lang="en-US" altLang="ko-KR" sz="9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chemeClr val="tx1"/>
                </a:solidFill>
                <a:latin typeface="+mj-ea"/>
                <a:ea typeface="+mj-ea"/>
                <a:sym typeface="Arial"/>
              </a:rPr>
              <a:t>)</a:t>
            </a:r>
          </a:p>
          <a:p>
            <a:pPr marL="128588" indent="-128588" fontAlgn="auto" latinLnBrk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en-US" altLang="ko-KR" sz="1000" dirty="0" smtClean="0">
              <a:ln>
                <a:solidFill>
                  <a:srgbClr val="313131">
                    <a:alpha val="33000"/>
                  </a:srgbClr>
                </a:solidFill>
              </a:ln>
              <a:solidFill>
                <a:schemeClr val="tx1"/>
              </a:solidFill>
              <a:latin typeface="+mj-ea"/>
              <a:ea typeface="+mj-ea"/>
              <a:sym typeface="Arial"/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4590157" y="2839467"/>
            <a:ext cx="1944688" cy="51752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128588" indent="-128588" algn="ctr" fontAlgn="auto" latinLnBrk="0">
              <a:spcBef>
                <a:spcPts val="0"/>
              </a:spcBef>
              <a:spcAft>
                <a:spcPts val="0"/>
              </a:spcAft>
              <a:buClr>
                <a:srgbClr val="007E97"/>
              </a:buClr>
              <a:buSzPct val="80000"/>
              <a:buFont typeface="Arial" panose="020B0604020202020204" pitchFamily="34" charset="0"/>
              <a:buChar char="•"/>
              <a:tabLst>
                <a:tab pos="4233863" algn="l"/>
              </a:tabLst>
              <a:defRPr/>
            </a:pPr>
            <a:r>
              <a:rPr lang="ko-KR" altLang="en-US" sz="10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chemeClr val="tx1"/>
                </a:solidFill>
                <a:latin typeface="+mj-ea"/>
                <a:ea typeface="+mj-ea"/>
                <a:sym typeface="Arial"/>
              </a:rPr>
              <a:t>변수 선택</a:t>
            </a:r>
            <a:endParaRPr lang="en-US" altLang="ko-KR" sz="1000" dirty="0" smtClean="0">
              <a:ln>
                <a:solidFill>
                  <a:srgbClr val="313131">
                    <a:alpha val="33000"/>
                  </a:srgbClr>
                </a:solidFill>
              </a:ln>
              <a:solidFill>
                <a:schemeClr val="tx1"/>
              </a:solidFill>
              <a:latin typeface="+mj-ea"/>
              <a:ea typeface="+mj-ea"/>
              <a:sym typeface="Arial"/>
            </a:endParaRPr>
          </a:p>
          <a:p>
            <a:pPr marL="128588" indent="-128588" algn="ctr" fontAlgn="auto" latinLnBrk="0">
              <a:spcBef>
                <a:spcPts val="0"/>
              </a:spcBef>
              <a:spcAft>
                <a:spcPts val="0"/>
              </a:spcAft>
              <a:buClr>
                <a:srgbClr val="007E97"/>
              </a:buClr>
              <a:buSzPct val="80000"/>
              <a:tabLst>
                <a:tab pos="4233863" algn="l"/>
              </a:tabLst>
              <a:defRPr/>
            </a:pPr>
            <a:r>
              <a:rPr lang="en-US" altLang="ko-KR" sz="10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chemeClr val="tx1"/>
                </a:solidFill>
                <a:latin typeface="+mj-ea"/>
                <a:ea typeface="+mj-ea"/>
                <a:sym typeface="Arial"/>
              </a:rPr>
              <a:t>stepwise selection </a:t>
            </a:r>
            <a:endParaRPr lang="en-US" altLang="ko-KR" sz="1000" dirty="0">
              <a:ln>
                <a:solidFill>
                  <a:srgbClr val="313131">
                    <a:alpha val="33000"/>
                  </a:srgbClr>
                </a:solidFill>
              </a:ln>
              <a:solidFill>
                <a:schemeClr val="tx1"/>
              </a:solidFill>
              <a:latin typeface="+mj-ea"/>
              <a:ea typeface="+mj-ea"/>
              <a:sym typeface="Arial"/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4590157" y="4077072"/>
            <a:ext cx="1970088" cy="140881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128588" indent="-128588" algn="ctr" fontAlgn="auto" latinLnBrk="0">
              <a:spcBef>
                <a:spcPts val="0"/>
              </a:spcBef>
              <a:spcAft>
                <a:spcPts val="0"/>
              </a:spcAft>
              <a:buClr>
                <a:srgbClr val="007E97"/>
              </a:buClr>
              <a:buSzPct val="80000"/>
              <a:buFont typeface="Arial" panose="020B0604020202020204" pitchFamily="34" charset="0"/>
              <a:buChar char="•"/>
              <a:tabLst>
                <a:tab pos="4233863" algn="l"/>
              </a:tabLst>
              <a:defRPr/>
            </a:pPr>
            <a:r>
              <a:rPr lang="ko-KR" altLang="en-US" sz="9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chemeClr val="tx1"/>
                </a:solidFill>
                <a:latin typeface="+mj-ea"/>
                <a:ea typeface="+mj-ea"/>
                <a:sym typeface="Arial"/>
              </a:rPr>
              <a:t>모델링</a:t>
            </a:r>
            <a:endParaRPr lang="en-US" altLang="ko-KR" sz="900" dirty="0" smtClean="0">
              <a:ln>
                <a:solidFill>
                  <a:srgbClr val="313131">
                    <a:alpha val="33000"/>
                  </a:srgbClr>
                </a:solidFill>
              </a:ln>
              <a:solidFill>
                <a:schemeClr val="tx1"/>
              </a:solidFill>
              <a:latin typeface="+mj-ea"/>
              <a:ea typeface="+mj-ea"/>
              <a:sym typeface="Arial"/>
            </a:endParaRPr>
          </a:p>
          <a:p>
            <a:pPr marL="128588" indent="-128588" fontAlgn="auto" latinLnBrk="0">
              <a:spcBef>
                <a:spcPts val="0"/>
              </a:spcBef>
              <a:spcAft>
                <a:spcPts val="0"/>
              </a:spcAft>
              <a:buClr>
                <a:srgbClr val="007E97"/>
              </a:buClr>
              <a:buSzPct val="80000"/>
              <a:buFont typeface="Arial" panose="020B0604020202020204" pitchFamily="34" charset="0"/>
              <a:buChar char="•"/>
              <a:tabLst>
                <a:tab pos="4233863" algn="l"/>
              </a:tabLst>
              <a:defRPr/>
            </a:pPr>
            <a:endParaRPr lang="en-US" altLang="ko-KR" sz="900" dirty="0">
              <a:ln>
                <a:solidFill>
                  <a:srgbClr val="313131">
                    <a:alpha val="33000"/>
                  </a:srgbClr>
                </a:solidFill>
              </a:ln>
              <a:solidFill>
                <a:schemeClr val="tx1"/>
              </a:solidFill>
              <a:latin typeface="+mj-ea"/>
              <a:ea typeface="+mj-ea"/>
              <a:sym typeface="Arial"/>
            </a:endParaRPr>
          </a:p>
          <a:p>
            <a:pPr fontAlgn="auto" latinLnBrk="0">
              <a:spcBef>
                <a:spcPts val="0"/>
              </a:spcBef>
              <a:spcAft>
                <a:spcPts val="0"/>
              </a:spcAft>
              <a:buClr>
                <a:srgbClr val="007E97"/>
              </a:buClr>
              <a:buSzPct val="80000"/>
              <a:buFont typeface="+mj-lt"/>
              <a:buAutoNum type="arabicPeriod"/>
              <a:tabLst>
                <a:tab pos="4233863" algn="l"/>
              </a:tabLst>
              <a:defRPr/>
            </a:pPr>
            <a:r>
              <a:rPr lang="en-US" altLang="ko-KR" sz="9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chemeClr val="tx1"/>
                </a:solidFill>
                <a:latin typeface="+mj-ea"/>
                <a:ea typeface="+mj-ea"/>
                <a:sym typeface="Arial"/>
              </a:rPr>
              <a:t> LASSO</a:t>
            </a:r>
          </a:p>
          <a:p>
            <a:pPr fontAlgn="auto" latinLnBrk="0">
              <a:spcBef>
                <a:spcPts val="0"/>
              </a:spcBef>
              <a:spcAft>
                <a:spcPts val="0"/>
              </a:spcAft>
              <a:buClr>
                <a:srgbClr val="007E97"/>
              </a:buClr>
              <a:buSzPct val="80000"/>
              <a:buFont typeface="+mj-lt"/>
              <a:buAutoNum type="arabicPeriod"/>
              <a:tabLst>
                <a:tab pos="4233863" algn="l"/>
              </a:tabLst>
              <a:defRPr/>
            </a:pPr>
            <a:r>
              <a:rPr lang="en-US" altLang="ko-KR" sz="9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chemeClr val="tx1"/>
                </a:solidFill>
                <a:latin typeface="+mj-ea"/>
                <a:ea typeface="+mj-ea"/>
                <a:sym typeface="Arial"/>
              </a:rPr>
              <a:t> Ridge</a:t>
            </a:r>
          </a:p>
          <a:p>
            <a:pPr fontAlgn="auto" latinLnBrk="0">
              <a:spcBef>
                <a:spcPts val="0"/>
              </a:spcBef>
              <a:spcAft>
                <a:spcPts val="0"/>
              </a:spcAft>
              <a:buClr>
                <a:srgbClr val="007E97"/>
              </a:buClr>
              <a:buSzPct val="80000"/>
              <a:buFont typeface="+mj-lt"/>
              <a:buAutoNum type="arabicPeriod"/>
              <a:tabLst>
                <a:tab pos="4233863" algn="l"/>
              </a:tabLst>
              <a:defRPr/>
            </a:pPr>
            <a:r>
              <a:rPr lang="en-US" altLang="ko-KR" sz="9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chemeClr val="tx1"/>
                </a:solidFill>
                <a:latin typeface="+mj-ea"/>
                <a:ea typeface="+mj-ea"/>
                <a:sym typeface="Arial"/>
              </a:rPr>
              <a:t> Elastic net</a:t>
            </a:r>
          </a:p>
          <a:p>
            <a:pPr fontAlgn="auto" latinLnBrk="0">
              <a:spcBef>
                <a:spcPts val="0"/>
              </a:spcBef>
              <a:spcAft>
                <a:spcPts val="0"/>
              </a:spcAft>
              <a:buClr>
                <a:srgbClr val="007E97"/>
              </a:buClr>
              <a:buSzPct val="80000"/>
              <a:buFont typeface="+mj-lt"/>
              <a:buAutoNum type="arabicPeriod"/>
              <a:tabLst>
                <a:tab pos="4233863" algn="l"/>
              </a:tabLst>
              <a:defRPr/>
            </a:pPr>
            <a:r>
              <a:rPr lang="en-US" altLang="ko-KR" sz="9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chemeClr val="tx1"/>
                </a:solidFill>
                <a:latin typeface="+mj-ea"/>
                <a:sym typeface="Arial"/>
              </a:rPr>
              <a:t> Decision Tree</a:t>
            </a:r>
            <a:endParaRPr lang="en-US" altLang="ko-KR" sz="900" dirty="0" smtClean="0">
              <a:ln>
                <a:solidFill>
                  <a:srgbClr val="313131">
                    <a:alpha val="33000"/>
                  </a:srgbClr>
                </a:solidFill>
              </a:ln>
              <a:solidFill>
                <a:schemeClr val="tx1"/>
              </a:solidFill>
              <a:latin typeface="+mj-ea"/>
              <a:ea typeface="+mj-ea"/>
              <a:sym typeface="Arial"/>
            </a:endParaRPr>
          </a:p>
          <a:p>
            <a:pPr fontAlgn="auto" latinLnBrk="0">
              <a:spcBef>
                <a:spcPts val="0"/>
              </a:spcBef>
              <a:spcAft>
                <a:spcPts val="0"/>
              </a:spcAft>
              <a:buClr>
                <a:srgbClr val="007E97"/>
              </a:buClr>
              <a:buSzPct val="80000"/>
              <a:buFont typeface="+mj-lt"/>
              <a:buAutoNum type="arabicPeriod"/>
              <a:tabLst>
                <a:tab pos="4233863" algn="l"/>
              </a:tabLst>
              <a:defRPr/>
            </a:pPr>
            <a:r>
              <a:rPr lang="en-US" altLang="ko-KR" sz="9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chemeClr val="tx1"/>
                </a:solidFill>
                <a:latin typeface="+mj-ea"/>
                <a:ea typeface="+mj-ea"/>
                <a:sym typeface="Arial"/>
              </a:rPr>
              <a:t> SVR(Support Vector Regression)</a:t>
            </a:r>
          </a:p>
          <a:p>
            <a:pPr fontAlgn="auto" latinLnBrk="0">
              <a:spcBef>
                <a:spcPts val="0"/>
              </a:spcBef>
              <a:spcAft>
                <a:spcPts val="0"/>
              </a:spcAft>
              <a:buClr>
                <a:srgbClr val="007E97"/>
              </a:buClr>
              <a:buSzPct val="80000"/>
              <a:buFont typeface="+mj-lt"/>
              <a:buAutoNum type="arabicPeriod"/>
              <a:tabLst>
                <a:tab pos="4233863" algn="l"/>
              </a:tabLst>
              <a:defRPr/>
            </a:pPr>
            <a:r>
              <a:rPr lang="en-US" altLang="ko-KR" sz="9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chemeClr val="tx1"/>
                </a:solidFill>
                <a:latin typeface="+mj-ea"/>
                <a:ea typeface="+mj-ea"/>
                <a:sym typeface="Arial"/>
              </a:rPr>
              <a:t> Random Forest</a:t>
            </a:r>
          </a:p>
          <a:p>
            <a:pPr latinLnBrk="0">
              <a:buClr>
                <a:srgbClr val="007E97"/>
              </a:buClr>
              <a:buSzPct val="80000"/>
              <a:buFont typeface="+mj-lt"/>
              <a:buAutoNum type="arabicPeriod"/>
              <a:tabLst>
                <a:tab pos="4233863" algn="l"/>
              </a:tabLst>
              <a:defRPr/>
            </a:pPr>
            <a:r>
              <a:rPr lang="en-US" altLang="ko-KR" sz="9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chemeClr val="tx1"/>
                </a:solidFill>
                <a:latin typeface="+mj-ea"/>
                <a:ea typeface="+mj-ea"/>
              </a:rPr>
              <a:t> Gradient Boosting</a:t>
            </a:r>
            <a:endParaRPr lang="en-US" altLang="ko-KR" sz="900" dirty="0">
              <a:ln>
                <a:solidFill>
                  <a:srgbClr val="313131">
                    <a:alpha val="33000"/>
                  </a:srgbClr>
                </a:solidFill>
              </a:ln>
              <a:solidFill>
                <a:schemeClr val="tx1"/>
              </a:solidFill>
              <a:latin typeface="+mj-ea"/>
              <a:ea typeface="+mj-ea"/>
              <a:sym typeface="Arial"/>
            </a:endParaRPr>
          </a:p>
        </p:txBody>
      </p:sp>
      <p:cxnSp>
        <p:nvCxnSpPr>
          <p:cNvPr id="82" name="꺾인 연결선 72"/>
          <p:cNvCxnSpPr/>
          <p:nvPr/>
        </p:nvCxnSpPr>
        <p:spPr>
          <a:xfrm rot="16200000" flipH="1">
            <a:off x="5406926" y="3632671"/>
            <a:ext cx="312737" cy="0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83" name="직사각형 21"/>
          <p:cNvSpPr/>
          <p:nvPr/>
        </p:nvSpPr>
        <p:spPr>
          <a:xfrm>
            <a:off x="6938670" y="1772815"/>
            <a:ext cx="1724025" cy="4680000"/>
          </a:xfrm>
          <a:prstGeom prst="rect">
            <a:avLst/>
          </a:prstGeom>
          <a:noFill/>
          <a:ln w="1905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050" kern="0">
              <a:sym typeface="Arial"/>
            </a:endParaRPr>
          </a:p>
        </p:txBody>
      </p:sp>
      <p:sp>
        <p:nvSpPr>
          <p:cNvPr id="87" name="직사각형 86"/>
          <p:cNvSpPr/>
          <p:nvPr/>
        </p:nvSpPr>
        <p:spPr>
          <a:xfrm>
            <a:off x="3128645" y="1438484"/>
            <a:ext cx="723275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500"/>
              </a:spcBef>
              <a:buClr>
                <a:srgbClr val="00A8CA">
                  <a:lumMod val="75000"/>
                </a:srgbClr>
              </a:buClr>
              <a:buSzPct val="80000"/>
              <a:tabLst>
                <a:tab pos="5670709" algn="l"/>
              </a:tabLst>
              <a:defRPr lang="ko-KR"/>
            </a:pPr>
            <a:r>
              <a:rPr lang="en-US" altLang="ko-KR" sz="15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  <a:ea typeface="+mj-ea"/>
              </a:rPr>
              <a:t>step 1</a:t>
            </a:r>
            <a:endParaRPr lang="ko-KR" altLang="en-US" sz="1500" dirty="0">
              <a:ln>
                <a:solidFill>
                  <a:srgbClr val="313131">
                    <a:alpha val="33000"/>
                  </a:srgbClr>
                </a:solidFill>
              </a:ln>
              <a:solidFill>
                <a:srgbClr val="313131"/>
              </a:solidFill>
              <a:latin typeface="+mj-ea"/>
              <a:ea typeface="+mj-ea"/>
            </a:endParaRPr>
          </a:p>
        </p:txBody>
      </p:sp>
      <p:sp>
        <p:nvSpPr>
          <p:cNvPr id="88" name="직사각형 87"/>
          <p:cNvSpPr/>
          <p:nvPr/>
        </p:nvSpPr>
        <p:spPr>
          <a:xfrm>
            <a:off x="5206765" y="1438484"/>
            <a:ext cx="723275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500"/>
              </a:spcBef>
              <a:buClr>
                <a:srgbClr val="00A8CA">
                  <a:lumMod val="75000"/>
                </a:srgbClr>
              </a:buClr>
              <a:buSzPct val="80000"/>
              <a:tabLst>
                <a:tab pos="5670709" algn="l"/>
              </a:tabLst>
              <a:defRPr lang="ko-KR"/>
            </a:pPr>
            <a:r>
              <a:rPr lang="en-US" altLang="ko-KR" sz="15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  <a:ea typeface="+mj-ea"/>
              </a:rPr>
              <a:t>step 2</a:t>
            </a:r>
            <a:endParaRPr lang="ko-KR" altLang="en-US" sz="1500" dirty="0">
              <a:ln>
                <a:solidFill>
                  <a:srgbClr val="313131">
                    <a:alpha val="33000"/>
                  </a:srgbClr>
                </a:solidFill>
              </a:ln>
              <a:solidFill>
                <a:srgbClr val="313131"/>
              </a:solidFill>
              <a:latin typeface="+mj-ea"/>
              <a:ea typeface="+mj-ea"/>
            </a:endParaRPr>
          </a:p>
        </p:txBody>
      </p:sp>
      <p:sp>
        <p:nvSpPr>
          <p:cNvPr id="89" name="직사각형 88"/>
          <p:cNvSpPr/>
          <p:nvPr/>
        </p:nvSpPr>
        <p:spPr>
          <a:xfrm>
            <a:off x="7444766" y="1438076"/>
            <a:ext cx="723275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500"/>
              </a:spcBef>
              <a:buClr>
                <a:srgbClr val="00A8CA">
                  <a:lumMod val="75000"/>
                </a:srgbClr>
              </a:buClr>
              <a:buSzPct val="80000"/>
              <a:tabLst>
                <a:tab pos="5670709" algn="l"/>
              </a:tabLst>
              <a:defRPr lang="ko-KR"/>
            </a:pPr>
            <a:r>
              <a:rPr lang="en-US" altLang="ko-KR" sz="15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  <a:ea typeface="+mj-ea"/>
              </a:rPr>
              <a:t>step 3</a:t>
            </a:r>
            <a:endParaRPr lang="ko-KR" altLang="en-US" sz="1500" dirty="0">
              <a:ln>
                <a:solidFill>
                  <a:srgbClr val="313131">
                    <a:alpha val="33000"/>
                  </a:srgbClr>
                </a:solidFill>
              </a:ln>
              <a:solidFill>
                <a:srgbClr val="313131"/>
              </a:solidFill>
              <a:latin typeface="+mj-ea"/>
              <a:ea typeface="+mj-ea"/>
            </a:endParaRPr>
          </a:p>
        </p:txBody>
      </p:sp>
      <p:cxnSp>
        <p:nvCxnSpPr>
          <p:cNvPr id="99" name="꺾인 연결선 72"/>
          <p:cNvCxnSpPr/>
          <p:nvPr/>
        </p:nvCxnSpPr>
        <p:spPr>
          <a:xfrm rot="16200000" flipH="1">
            <a:off x="3030304" y="4347152"/>
            <a:ext cx="900000" cy="0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02" name="오른쪽 화살표 101"/>
          <p:cNvSpPr/>
          <p:nvPr/>
        </p:nvSpPr>
        <p:spPr>
          <a:xfrm>
            <a:off x="2488530" y="2996952"/>
            <a:ext cx="4437092" cy="1440160"/>
          </a:xfrm>
          <a:prstGeom prst="rightArrow">
            <a:avLst/>
          </a:prstGeom>
          <a:solidFill>
            <a:schemeClr val="tx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5" name="꺾인 연결선 72"/>
          <p:cNvCxnSpPr/>
          <p:nvPr/>
        </p:nvCxnSpPr>
        <p:spPr>
          <a:xfrm rot="16200000" flipH="1">
            <a:off x="7263851" y="3680969"/>
            <a:ext cx="1080000" cy="0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06" name="직사각형 105"/>
          <p:cNvSpPr/>
          <p:nvPr/>
        </p:nvSpPr>
        <p:spPr>
          <a:xfrm>
            <a:off x="4597236" y="1772816"/>
            <a:ext cx="1944688" cy="51752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128588" indent="-128588" algn="ctr" fontAlgn="auto" latinLnBrk="0">
              <a:spcBef>
                <a:spcPts val="0"/>
              </a:spcBef>
              <a:spcAft>
                <a:spcPts val="0"/>
              </a:spcAft>
              <a:buClr>
                <a:srgbClr val="007E97"/>
              </a:buClr>
              <a:buSzPct val="80000"/>
              <a:buFont typeface="Arial" panose="020B0604020202020204" pitchFamily="34" charset="0"/>
              <a:buChar char="•"/>
              <a:tabLst>
                <a:tab pos="4233863" algn="l"/>
              </a:tabLst>
              <a:defRPr/>
            </a:pPr>
            <a:r>
              <a:rPr lang="en-US" altLang="ko-KR" sz="10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chemeClr val="tx1"/>
                </a:solidFill>
                <a:latin typeface="+mj-ea"/>
                <a:ea typeface="+mj-ea"/>
                <a:sym typeface="Arial"/>
              </a:rPr>
              <a:t>EDA </a:t>
            </a:r>
          </a:p>
          <a:p>
            <a:pPr marL="128588" indent="-128588" algn="ctr" fontAlgn="auto" latinLnBrk="0">
              <a:spcBef>
                <a:spcPts val="0"/>
              </a:spcBef>
              <a:spcAft>
                <a:spcPts val="0"/>
              </a:spcAft>
              <a:buClr>
                <a:srgbClr val="007E97"/>
              </a:buClr>
              <a:buSzPct val="80000"/>
              <a:tabLst>
                <a:tab pos="4233863" algn="l"/>
              </a:tabLst>
              <a:defRPr/>
            </a:pPr>
            <a:r>
              <a:rPr lang="ko-KR" altLang="en-US" sz="1000" dirty="0" err="1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chemeClr val="tx1"/>
                </a:solidFill>
                <a:latin typeface="+mj-ea"/>
                <a:ea typeface="+mj-ea"/>
                <a:sym typeface="Arial"/>
              </a:rPr>
              <a:t>산점도</a:t>
            </a:r>
            <a:r>
              <a:rPr lang="en-US" altLang="ko-KR" sz="10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chemeClr val="tx1"/>
                </a:solidFill>
                <a:latin typeface="+mj-ea"/>
                <a:ea typeface="+mj-ea"/>
                <a:sym typeface="Arial"/>
              </a:rPr>
              <a:t>, </a:t>
            </a:r>
            <a:r>
              <a:rPr lang="ko-KR" altLang="en-US" sz="10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chemeClr val="tx1"/>
                </a:solidFill>
                <a:latin typeface="+mj-ea"/>
                <a:ea typeface="+mj-ea"/>
                <a:sym typeface="Arial"/>
              </a:rPr>
              <a:t>히스토그램</a:t>
            </a:r>
            <a:r>
              <a:rPr lang="en-US" altLang="ko-KR" sz="10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chemeClr val="tx1"/>
                </a:solidFill>
                <a:latin typeface="+mj-ea"/>
                <a:ea typeface="+mj-ea"/>
                <a:sym typeface="Arial"/>
              </a:rPr>
              <a:t>, </a:t>
            </a:r>
            <a:r>
              <a:rPr lang="ko-KR" altLang="en-US" sz="10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chemeClr val="tx1"/>
                </a:solidFill>
                <a:latin typeface="+mj-ea"/>
                <a:ea typeface="+mj-ea"/>
                <a:sym typeface="Arial"/>
              </a:rPr>
              <a:t>상관분석</a:t>
            </a:r>
            <a:endParaRPr lang="en-US" altLang="ko-KR" sz="1000" dirty="0">
              <a:ln>
                <a:solidFill>
                  <a:srgbClr val="313131">
                    <a:alpha val="33000"/>
                  </a:srgbClr>
                </a:solidFill>
              </a:ln>
              <a:solidFill>
                <a:schemeClr val="tx1"/>
              </a:solidFill>
              <a:latin typeface="+mj-ea"/>
              <a:ea typeface="+mj-ea"/>
              <a:sym typeface="Arial"/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7042574" y="2562994"/>
            <a:ext cx="1529218" cy="36195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128588" indent="-128588" algn="ctr" latinLnBrk="0">
              <a:buClr>
                <a:srgbClr val="007E97"/>
              </a:buClr>
              <a:buSzPct val="80000"/>
              <a:buFont typeface="Arial" panose="020B0604020202020204" pitchFamily="34" charset="0"/>
              <a:buChar char="•"/>
              <a:tabLst>
                <a:tab pos="4233863" algn="l"/>
              </a:tabLst>
              <a:defRPr/>
            </a:pPr>
            <a:r>
              <a:rPr lang="ko-KR" altLang="en-US" sz="100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chemeClr val="tx1"/>
                </a:solidFill>
                <a:latin typeface="+mn-ea"/>
                <a:sym typeface="Arial"/>
              </a:rPr>
              <a:t>최종 예측 모델 선정</a:t>
            </a:r>
            <a:endParaRPr lang="en-US" altLang="ko-KR" sz="1000" dirty="0">
              <a:ln>
                <a:solidFill>
                  <a:srgbClr val="313131">
                    <a:alpha val="33000"/>
                  </a:srgbClr>
                </a:solidFill>
              </a:ln>
              <a:solidFill>
                <a:schemeClr val="tx1"/>
              </a:solidFill>
              <a:latin typeface="+mn-ea"/>
              <a:sym typeface="Arial"/>
            </a:endParaRPr>
          </a:p>
        </p:txBody>
      </p:sp>
      <p:pic>
        <p:nvPicPr>
          <p:cNvPr id="55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65768" y="2380249"/>
            <a:ext cx="1728192" cy="5845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6" name="직사각형 55"/>
          <p:cNvSpPr/>
          <p:nvPr/>
        </p:nvSpPr>
        <p:spPr>
          <a:xfrm>
            <a:off x="491202" y="2068643"/>
            <a:ext cx="204094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</a:rPr>
              <a:t>1. </a:t>
            </a:r>
            <a:r>
              <a:rPr lang="ko-KR" altLang="en-US" sz="10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</a:rPr>
              <a:t>서울시 공공자전거</a:t>
            </a:r>
            <a:r>
              <a:rPr lang="en-US" altLang="ko-KR" sz="10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</a:rPr>
              <a:t> </a:t>
            </a:r>
            <a:r>
              <a:rPr lang="ko-KR" altLang="en-US" sz="10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</a:rPr>
              <a:t>이용 현황</a:t>
            </a:r>
            <a:endParaRPr lang="en-US" altLang="ko-KR" sz="1000" dirty="0" smtClean="0">
              <a:ln>
                <a:solidFill>
                  <a:srgbClr val="313131">
                    <a:alpha val="33000"/>
                  </a:srgbClr>
                </a:solidFill>
              </a:ln>
              <a:solidFill>
                <a:srgbClr val="313131"/>
              </a:solidFill>
              <a:latin typeface="+mj-ea"/>
              <a:ea typeface="+mj-ea"/>
            </a:endParaRPr>
          </a:p>
        </p:txBody>
      </p:sp>
      <p:grpSp>
        <p:nvGrpSpPr>
          <p:cNvPr id="58" name="그룹 57"/>
          <p:cNvGrpSpPr/>
          <p:nvPr/>
        </p:nvGrpSpPr>
        <p:grpSpPr>
          <a:xfrm>
            <a:off x="2794950" y="5157312"/>
            <a:ext cx="1397387" cy="1080000"/>
            <a:chOff x="2639359" y="4653256"/>
            <a:chExt cx="1397387" cy="1080000"/>
          </a:xfrm>
        </p:grpSpPr>
        <p:pic>
          <p:nvPicPr>
            <p:cNvPr id="44034" name="Picture 2" descr="폴더 아이콘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2639359" y="4653256"/>
              <a:ext cx="1397387" cy="1080000"/>
            </a:xfrm>
            <a:prstGeom prst="rect">
              <a:avLst/>
            </a:prstGeom>
            <a:noFill/>
          </p:spPr>
        </p:pic>
        <p:sp>
          <p:nvSpPr>
            <p:cNvPr id="98" name="직사각형 91"/>
            <p:cNvSpPr>
              <a:spLocks noChangeArrowheads="1"/>
            </p:cNvSpPr>
            <p:nvPr/>
          </p:nvSpPr>
          <p:spPr bwMode="auto">
            <a:xfrm>
              <a:off x="2807897" y="5131484"/>
              <a:ext cx="1173906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128588" indent="-128588" latinLnBrk="0">
                <a:buClr>
                  <a:srgbClr val="007E97"/>
                </a:buClr>
                <a:buSzPct val="80000"/>
                <a:tabLst>
                  <a:tab pos="4233863" algn="l"/>
                </a:tabLst>
                <a:defRPr/>
              </a:pPr>
              <a:r>
                <a:rPr lang="ko-KR" altLang="en-US" sz="10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latin typeface="+mj-ea"/>
                  <a:ea typeface="+mj-ea"/>
                  <a:sym typeface="Arial"/>
                </a:rPr>
                <a:t>최종 데이터 셋</a:t>
              </a:r>
            </a:p>
          </p:txBody>
        </p:sp>
      </p:grpSp>
      <p:pic>
        <p:nvPicPr>
          <p:cNvPr id="44035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31043" y="3389823"/>
            <a:ext cx="1800200" cy="2552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4036" name="Picture 4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63785" y="4051920"/>
            <a:ext cx="16954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8" name="직사각형 67"/>
          <p:cNvSpPr/>
          <p:nvPr/>
        </p:nvSpPr>
        <p:spPr>
          <a:xfrm>
            <a:off x="482947" y="4622939"/>
            <a:ext cx="195758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  <a:ea typeface="+mj-ea"/>
              </a:rPr>
              <a:t>4. </a:t>
            </a:r>
            <a:r>
              <a:rPr lang="ko-KR" altLang="en-US" sz="10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</a:rPr>
              <a:t>서울시 아파트 매매가격지수</a:t>
            </a:r>
            <a:endParaRPr lang="en-US" altLang="ko-KR" sz="1000" dirty="0" smtClean="0">
              <a:ln>
                <a:solidFill>
                  <a:srgbClr val="313131">
                    <a:alpha val="33000"/>
                  </a:srgbClr>
                </a:solidFill>
              </a:ln>
              <a:solidFill>
                <a:srgbClr val="313131"/>
              </a:solidFill>
              <a:latin typeface="+mj-ea"/>
            </a:endParaRPr>
          </a:p>
        </p:txBody>
      </p:sp>
      <p:pic>
        <p:nvPicPr>
          <p:cNvPr id="44037" name="Picture 5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77343" y="4916242"/>
            <a:ext cx="1728192" cy="456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0" name="직사각형 69"/>
          <p:cNvSpPr/>
          <p:nvPr/>
        </p:nvSpPr>
        <p:spPr>
          <a:xfrm>
            <a:off x="493760" y="5415027"/>
            <a:ext cx="206659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  <a:ea typeface="+mj-ea"/>
              </a:rPr>
              <a:t>5. </a:t>
            </a:r>
            <a:r>
              <a:rPr lang="ko-KR" altLang="en-US" sz="10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</a:rPr>
              <a:t>서울시 읍</a:t>
            </a:r>
            <a:r>
              <a:rPr lang="en-US" altLang="ko-KR" sz="10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</a:rPr>
              <a:t>, </a:t>
            </a:r>
            <a:r>
              <a:rPr lang="ko-KR" altLang="en-US" sz="10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</a:rPr>
              <a:t>면</a:t>
            </a:r>
            <a:r>
              <a:rPr lang="en-US" altLang="ko-KR" sz="10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</a:rPr>
              <a:t>, </a:t>
            </a:r>
            <a:r>
              <a:rPr lang="ko-KR" altLang="en-US" sz="10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</a:rPr>
              <a:t>동 별 주민등록 </a:t>
            </a:r>
            <a:endParaRPr lang="en-US" altLang="ko-KR" sz="1000" dirty="0" smtClean="0">
              <a:ln>
                <a:solidFill>
                  <a:srgbClr val="313131">
                    <a:alpha val="33000"/>
                  </a:srgbClr>
                </a:solidFill>
              </a:ln>
              <a:solidFill>
                <a:srgbClr val="313131"/>
              </a:solidFill>
              <a:latin typeface="+mj-ea"/>
            </a:endParaRPr>
          </a:p>
          <a:p>
            <a:r>
              <a:rPr lang="en-US" altLang="ko-KR" sz="10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</a:rPr>
              <a:t>   </a:t>
            </a:r>
            <a:r>
              <a:rPr lang="ko-KR" altLang="en-US" sz="10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</a:rPr>
              <a:t>인구데이터</a:t>
            </a:r>
            <a:endParaRPr lang="en-US" altLang="ko-KR" sz="1000" dirty="0" smtClean="0">
              <a:ln>
                <a:solidFill>
                  <a:srgbClr val="313131">
                    <a:alpha val="33000"/>
                  </a:srgbClr>
                </a:solidFill>
              </a:ln>
              <a:solidFill>
                <a:srgbClr val="313131"/>
              </a:solidFill>
              <a:latin typeface="+mj-ea"/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7042574" y="4365104"/>
            <a:ext cx="1529218" cy="72008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128588" indent="-128588" algn="ctr" latinLnBrk="0">
              <a:buClr>
                <a:srgbClr val="007E97"/>
              </a:buClr>
              <a:buSzPct val="80000"/>
              <a:buFont typeface="Arial" panose="020B0604020202020204" pitchFamily="34" charset="0"/>
              <a:buChar char="•"/>
              <a:tabLst>
                <a:tab pos="4233863" algn="l"/>
              </a:tabLst>
              <a:defRPr/>
            </a:pPr>
            <a:r>
              <a:rPr lang="ko-KR" altLang="en-US" sz="10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chemeClr val="tx1"/>
                </a:solidFill>
                <a:latin typeface="+mn-ea"/>
                <a:sym typeface="Arial"/>
              </a:rPr>
              <a:t>결과 활용 </a:t>
            </a:r>
            <a:r>
              <a:rPr lang="ko-KR" altLang="en-US" sz="10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chemeClr val="tx1"/>
                </a:solidFill>
                <a:latin typeface="+mn-ea"/>
                <a:sym typeface="Arial"/>
              </a:rPr>
              <a:t>방안</a:t>
            </a:r>
            <a:endParaRPr lang="en-US" altLang="ko-KR" sz="1000" dirty="0" smtClean="0">
              <a:ln>
                <a:solidFill>
                  <a:srgbClr val="313131">
                    <a:alpha val="33000"/>
                  </a:srgbClr>
                </a:solidFill>
              </a:ln>
              <a:solidFill>
                <a:schemeClr val="tx1"/>
              </a:solidFill>
              <a:latin typeface="+mn-ea"/>
              <a:sym typeface="Arial"/>
            </a:endParaRPr>
          </a:p>
          <a:p>
            <a:pPr marL="128588" indent="-128588" algn="ctr" latinLnBrk="0">
              <a:buClr>
                <a:srgbClr val="007E97"/>
              </a:buClr>
              <a:buSzPct val="80000"/>
              <a:tabLst>
                <a:tab pos="4233863" algn="l"/>
              </a:tabLst>
              <a:defRPr/>
            </a:pPr>
            <a:r>
              <a:rPr lang="ko-KR" altLang="en-US" sz="10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chemeClr val="tx1"/>
                </a:solidFill>
                <a:latin typeface="+mn-ea"/>
                <a:sym typeface="Arial"/>
              </a:rPr>
              <a:t>서비스 활용방안</a:t>
            </a:r>
            <a:endParaRPr lang="en-US" altLang="ko-KR" sz="1000" dirty="0" smtClean="0">
              <a:ln>
                <a:solidFill>
                  <a:srgbClr val="313131">
                    <a:alpha val="33000"/>
                  </a:srgbClr>
                </a:solidFill>
              </a:ln>
              <a:solidFill>
                <a:schemeClr val="tx1"/>
              </a:solidFill>
              <a:latin typeface="+mn-ea"/>
              <a:sym typeface="Arial"/>
            </a:endParaRPr>
          </a:p>
          <a:p>
            <a:pPr marL="128588" indent="-128588" algn="ctr" latinLnBrk="0">
              <a:buClr>
                <a:srgbClr val="007E97"/>
              </a:buClr>
              <a:buSzPct val="80000"/>
              <a:tabLst>
                <a:tab pos="4233863" algn="l"/>
              </a:tabLst>
              <a:defRPr/>
            </a:pPr>
            <a:r>
              <a:rPr lang="ko-KR" altLang="en-US" sz="10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chemeClr val="tx1"/>
                </a:solidFill>
                <a:latin typeface="+mn-ea"/>
                <a:sym typeface="Arial"/>
              </a:rPr>
              <a:t>서비스 기대효과</a:t>
            </a:r>
            <a:endParaRPr lang="en-US" altLang="ko-KR" sz="1000" dirty="0" smtClean="0">
              <a:ln>
                <a:solidFill>
                  <a:srgbClr val="313131">
                    <a:alpha val="33000"/>
                  </a:srgbClr>
                </a:solidFill>
              </a:ln>
              <a:solidFill>
                <a:schemeClr val="tx1"/>
              </a:solidFill>
              <a:latin typeface="+mn-ea"/>
              <a:sym typeface="Arial"/>
            </a:endParaRPr>
          </a:p>
        </p:txBody>
      </p:sp>
      <p:pic>
        <p:nvPicPr>
          <p:cNvPr id="60" name="그림 5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893090" y="1988840"/>
            <a:ext cx="1235711" cy="390793"/>
          </a:xfrm>
          <a:prstGeom prst="rect">
            <a:avLst/>
          </a:prstGeom>
        </p:spPr>
      </p:pic>
      <p:grpSp>
        <p:nvGrpSpPr>
          <p:cNvPr id="75" name="그룹 74"/>
          <p:cNvGrpSpPr/>
          <p:nvPr/>
        </p:nvGrpSpPr>
        <p:grpSpPr>
          <a:xfrm>
            <a:off x="4611317" y="5700565"/>
            <a:ext cx="1988482" cy="608755"/>
            <a:chOff x="4611317" y="5700565"/>
            <a:chExt cx="1988482" cy="608755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4611317" y="5700565"/>
              <a:ext cx="608755" cy="608755"/>
            </a:xfrm>
            <a:prstGeom prst="rect">
              <a:avLst/>
            </a:prstGeom>
          </p:spPr>
        </p:pic>
        <p:pic>
          <p:nvPicPr>
            <p:cNvPr id="62" name="그림 61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5364088" y="5805264"/>
              <a:ext cx="1235711" cy="390793"/>
            </a:xfrm>
            <a:prstGeom prst="rect">
              <a:avLst/>
            </a:prstGeom>
          </p:spPr>
        </p:pic>
      </p:grpSp>
      <p:grpSp>
        <p:nvGrpSpPr>
          <p:cNvPr id="72" name="그룹 71"/>
          <p:cNvGrpSpPr/>
          <p:nvPr/>
        </p:nvGrpSpPr>
        <p:grpSpPr>
          <a:xfrm>
            <a:off x="6948264" y="5700565"/>
            <a:ext cx="1700450" cy="536747"/>
            <a:chOff x="6831990" y="5733256"/>
            <a:chExt cx="1988482" cy="608755"/>
          </a:xfrm>
        </p:grpSpPr>
        <p:pic>
          <p:nvPicPr>
            <p:cNvPr id="67" name="그림 66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6831990" y="5733256"/>
              <a:ext cx="608755" cy="608755"/>
            </a:xfrm>
            <a:prstGeom prst="rect">
              <a:avLst/>
            </a:prstGeom>
          </p:spPr>
        </p:pic>
        <p:pic>
          <p:nvPicPr>
            <p:cNvPr id="71" name="그림 70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7584761" y="5837955"/>
              <a:ext cx="1235711" cy="3907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xmlns="" val="208258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/>
          <p:cNvSpPr/>
          <p:nvPr/>
        </p:nvSpPr>
        <p:spPr>
          <a:xfrm flipV="1">
            <a:off x="0" y="6551967"/>
            <a:ext cx="9144000" cy="357095"/>
          </a:xfrm>
          <a:prstGeom prst="rect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 flipH="1">
            <a:off x="0" y="668269"/>
            <a:ext cx="9144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 flipH="1">
            <a:off x="0" y="6491436"/>
            <a:ext cx="9144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슬라이드 번호 개체 틀 3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655E36B0-F3F2-466F-8968-79D13CE48AA2}" type="slidenum">
              <a:rPr lang="en-US" altLang="ko-KR" smtClean="0"/>
              <a:pPr algn="r"/>
              <a:t>31</a:t>
            </a:fld>
            <a:endParaRPr lang="en-US" dirty="0"/>
          </a:p>
        </p:txBody>
      </p:sp>
      <p:grpSp>
        <p:nvGrpSpPr>
          <p:cNvPr id="2" name="그룹 23"/>
          <p:cNvGrpSpPr/>
          <p:nvPr/>
        </p:nvGrpSpPr>
        <p:grpSpPr>
          <a:xfrm>
            <a:off x="3754393" y="836712"/>
            <a:ext cx="1635213" cy="435025"/>
            <a:chOff x="3754393" y="836712"/>
            <a:chExt cx="1635213" cy="435025"/>
          </a:xfrm>
        </p:grpSpPr>
        <p:cxnSp>
          <p:nvCxnSpPr>
            <p:cNvPr id="31" name="직선 연결선 30"/>
            <p:cNvCxnSpPr/>
            <p:nvPr/>
          </p:nvCxnSpPr>
          <p:spPr>
            <a:xfrm>
              <a:off x="3754393" y="1144489"/>
              <a:ext cx="1635213" cy="0"/>
            </a:xfrm>
            <a:prstGeom prst="line">
              <a:avLst/>
            </a:prstGeom>
            <a:ln>
              <a:solidFill>
                <a:srgbClr val="31313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이등변 삼각형 38"/>
            <p:cNvSpPr/>
            <p:nvPr/>
          </p:nvSpPr>
          <p:spPr>
            <a:xfrm flipV="1">
              <a:off x="4508375" y="1144489"/>
              <a:ext cx="127248" cy="127248"/>
            </a:xfrm>
            <a:prstGeom prst="triangle">
              <a:avLst/>
            </a:prstGeom>
            <a:solidFill>
              <a:srgbClr val="31313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4089343" y="836712"/>
              <a:ext cx="965329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4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  <a:ea typeface="+mj-ea"/>
                </a:rPr>
                <a:t>변수 선택</a:t>
              </a:r>
              <a:endParaRPr lang="en-US" altLang="ko-KR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356980" y="1219902"/>
            <a:ext cx="839148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</a:rPr>
              <a:t>전체 설명변수</a:t>
            </a:r>
            <a:r>
              <a:rPr lang="en-US" altLang="ko-KR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</a:rPr>
              <a:t>(18</a:t>
            </a:r>
            <a:r>
              <a:rPr lang="ko-KR" altLang="en-US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</a:rPr>
              <a:t>개</a:t>
            </a:r>
            <a:r>
              <a:rPr lang="en-US" altLang="ko-KR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</a:rPr>
              <a:t>)</a:t>
            </a:r>
            <a:r>
              <a:rPr lang="ko-KR" altLang="en-US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</a:rPr>
              <a:t>로 </a:t>
            </a:r>
            <a:r>
              <a:rPr lang="en-US" altLang="ko-KR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</a:rPr>
              <a:t>Stepwise selection</a:t>
            </a:r>
            <a:r>
              <a:rPr lang="ko-KR" altLang="en-US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</a:rPr>
              <a:t> 방법으로 </a:t>
            </a:r>
            <a:r>
              <a:rPr lang="ko-KR" altLang="en-US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</a:rPr>
              <a:t>변수 선택 과정 </a:t>
            </a:r>
            <a:r>
              <a:rPr lang="ko-KR" altLang="en-US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</a:rPr>
              <a:t>진행</a:t>
            </a:r>
            <a:r>
              <a:rPr lang="en-US" altLang="ko-KR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</a:rPr>
              <a:t> (AIC</a:t>
            </a:r>
            <a:r>
              <a:rPr lang="ko-KR" altLang="en-US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</a:rPr>
              <a:t>값이 가장 낮은 기준</a:t>
            </a:r>
            <a:r>
              <a:rPr lang="en-US" altLang="ko-KR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</a:rPr>
              <a:t>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400" dirty="0" smtClean="0">
              <a:ln>
                <a:solidFill>
                  <a:srgbClr val="313131">
                    <a:alpha val="33000"/>
                  </a:srgbClr>
                </a:solidFill>
              </a:ln>
              <a:solidFill>
                <a:srgbClr val="313131"/>
              </a:solidFill>
              <a:latin typeface="+mj-ea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</a:rPr>
              <a:t>각 설명변수마다 단위가 다르기 때문에 척도화</a:t>
            </a:r>
            <a:r>
              <a:rPr lang="en-US" altLang="ko-KR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</a:rPr>
              <a:t>(scaling) </a:t>
            </a:r>
            <a:r>
              <a:rPr lang="ko-KR" altLang="en-US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</a:rPr>
              <a:t>및 중심화</a:t>
            </a:r>
            <a:r>
              <a:rPr lang="en-US" altLang="ko-KR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</a:rPr>
              <a:t>(centering) </a:t>
            </a:r>
            <a:r>
              <a:rPr lang="ko-KR" altLang="en-US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</a:rPr>
              <a:t>작업 선행</a:t>
            </a:r>
            <a:endParaRPr lang="en-US" altLang="ko-KR" sz="1400" dirty="0" smtClean="0">
              <a:ln>
                <a:solidFill>
                  <a:srgbClr val="313131">
                    <a:alpha val="33000"/>
                  </a:srgbClr>
                </a:solidFill>
              </a:ln>
              <a:solidFill>
                <a:srgbClr val="313131"/>
              </a:solidFill>
              <a:latin typeface="+mj-ea"/>
            </a:endParaRPr>
          </a:p>
        </p:txBody>
      </p:sp>
      <p:graphicFrame>
        <p:nvGraphicFramePr>
          <p:cNvPr id="32" name="표 31"/>
          <p:cNvGraphicFramePr>
            <a:graphicFrameLocks noGrp="1"/>
          </p:cNvGraphicFramePr>
          <p:nvPr/>
        </p:nvGraphicFramePr>
        <p:xfrm>
          <a:off x="423000" y="1928407"/>
          <a:ext cx="8298000" cy="4533819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702000"/>
                <a:gridCol w="396000"/>
                <a:gridCol w="6480000"/>
                <a:gridCol w="720000"/>
              </a:tblGrid>
              <a:tr h="1440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+mj-ea"/>
                          <a:ea typeface="+mn-ea"/>
                          <a:cs typeface="+mn-cs"/>
                        </a:rPr>
                        <a:t>이름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+mj-ea"/>
                          <a:ea typeface="+mn-ea"/>
                          <a:cs typeface="+mn-cs"/>
                        </a:rPr>
                        <a:t>n</a:t>
                      </a:r>
                      <a:endParaRPr lang="ko-KR" altLang="en-US" sz="110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+mj-ea"/>
                          <a:ea typeface="+mn-ea"/>
                          <a:cs typeface="+mn-cs"/>
                        </a:rPr>
                        <a:t>최종 선택된 변수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+mj-ea"/>
                          <a:ea typeface="+mn-ea"/>
                          <a:cs typeface="+mn-cs"/>
                        </a:rPr>
                        <a:t>AIC</a:t>
                      </a:r>
                      <a:endParaRPr lang="ko-KR" altLang="en-US" sz="110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</a:tr>
              <a:tr h="3337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광진구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730</a:t>
                      </a:r>
                      <a:endParaRPr lang="ko-KR" altLang="en-US" sz="100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인구</a:t>
                      </a:r>
                      <a:r>
                        <a:rPr lang="en-US" altLang="ko-KR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아파트가격</a:t>
                      </a:r>
                      <a:r>
                        <a:rPr lang="en-US" altLang="ko-KR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평균풍속</a:t>
                      </a:r>
                      <a:r>
                        <a:rPr lang="en-US" altLang="ko-KR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최대풍속</a:t>
                      </a:r>
                      <a:r>
                        <a:rPr lang="en-US" altLang="ko-KR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기온평균</a:t>
                      </a:r>
                      <a:r>
                        <a:rPr lang="en-US" altLang="ko-KR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강수일강수</a:t>
                      </a:r>
                      <a:r>
                        <a:rPr lang="en-US" altLang="ko-KR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습도평균</a:t>
                      </a:r>
                      <a:r>
                        <a:rPr lang="en-US" altLang="ko-KR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미세먼지</a:t>
                      </a:r>
                      <a:r>
                        <a:rPr lang="en-US" altLang="ko-KR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kern="1200" dirty="0" err="1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초미세먼지</a:t>
                      </a:r>
                      <a:r>
                        <a:rPr lang="en-US" altLang="ko-KR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일산화탄소</a:t>
                      </a:r>
                      <a:r>
                        <a:rPr lang="en-US" altLang="ko-KR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, </a:t>
                      </a:r>
                    </a:p>
                    <a:p>
                      <a:pPr latinLnBrk="1"/>
                      <a:r>
                        <a:rPr lang="ko-KR" altLang="en-US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아황산가스</a:t>
                      </a:r>
                      <a:r>
                        <a:rPr lang="en-US" altLang="ko-KR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, month, day </a:t>
                      </a:r>
                      <a:r>
                        <a:rPr lang="en-US" altLang="ko-KR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(13</a:t>
                      </a:r>
                      <a:r>
                        <a:rPr lang="ko-KR" altLang="en-US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개 선택</a:t>
                      </a:r>
                      <a:r>
                        <a:rPr lang="en-US" altLang="ko-KR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)</a:t>
                      </a:r>
                      <a:endParaRPr lang="ko-KR" altLang="en-US" sz="100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-1015.81</a:t>
                      </a:r>
                      <a:endParaRPr lang="ko-KR" altLang="en-US" sz="100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</a:tr>
              <a:tr h="3337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동대문구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534</a:t>
                      </a:r>
                      <a:endParaRPr lang="ko-KR" altLang="en-US" sz="100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인구</a:t>
                      </a:r>
                      <a:r>
                        <a:rPr lang="en-US" altLang="ko-KR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아파트가격</a:t>
                      </a:r>
                      <a:r>
                        <a:rPr lang="en-US" altLang="ko-KR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평균풍속</a:t>
                      </a:r>
                      <a:r>
                        <a:rPr lang="en-US" altLang="ko-KR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최대풍속</a:t>
                      </a:r>
                      <a:r>
                        <a:rPr lang="en-US" altLang="ko-KR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기온평균</a:t>
                      </a:r>
                      <a:r>
                        <a:rPr lang="en-US" altLang="ko-KR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강수일강수</a:t>
                      </a:r>
                      <a:r>
                        <a:rPr lang="en-US" altLang="ko-KR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습도평균</a:t>
                      </a:r>
                      <a:r>
                        <a:rPr lang="en-US" altLang="ko-KR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kern="1200" dirty="0" err="1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초미세먼지</a:t>
                      </a:r>
                      <a:r>
                        <a:rPr lang="en-US" altLang="ko-KR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오존</a:t>
                      </a:r>
                      <a:r>
                        <a:rPr lang="en-US" altLang="ko-KR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이산화질소</a:t>
                      </a:r>
                      <a:r>
                        <a:rPr lang="en-US" altLang="ko-KR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,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아황산가스</a:t>
                      </a:r>
                      <a:r>
                        <a:rPr lang="en-US" altLang="ko-KR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, weekday </a:t>
                      </a:r>
                      <a:r>
                        <a:rPr lang="en-US" altLang="ko-KR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(12</a:t>
                      </a:r>
                      <a:r>
                        <a:rPr lang="ko-KR" altLang="en-US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개 선택</a:t>
                      </a:r>
                      <a:r>
                        <a:rPr lang="en-US" altLang="ko-KR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)</a:t>
                      </a:r>
                      <a:endParaRPr lang="ko-KR" altLang="en-US" sz="100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-645.45</a:t>
                      </a:r>
                      <a:endParaRPr lang="ko-KR" altLang="en-US" sz="100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</a:tr>
              <a:tr h="3123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마포구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730</a:t>
                      </a:r>
                      <a:endParaRPr lang="ko-KR" altLang="en-US" sz="100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인구</a:t>
                      </a:r>
                      <a:r>
                        <a:rPr lang="en-US" altLang="ko-KR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아파트가격</a:t>
                      </a:r>
                      <a:r>
                        <a:rPr lang="en-US" altLang="ko-KR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평균풍속</a:t>
                      </a:r>
                      <a:r>
                        <a:rPr lang="en-US" altLang="ko-KR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최대풍속</a:t>
                      </a:r>
                      <a:r>
                        <a:rPr lang="en-US" altLang="ko-KR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기온평균</a:t>
                      </a:r>
                      <a:r>
                        <a:rPr lang="en-US" altLang="ko-KR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강수일강수</a:t>
                      </a:r>
                      <a:r>
                        <a:rPr lang="en-US" altLang="ko-KR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습도평균</a:t>
                      </a:r>
                      <a:r>
                        <a:rPr lang="en-US" altLang="ko-KR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미세먼지</a:t>
                      </a:r>
                      <a:r>
                        <a:rPr lang="en-US" altLang="ko-KR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오존</a:t>
                      </a:r>
                      <a:r>
                        <a:rPr lang="en-US" altLang="ko-KR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, weekday </a:t>
                      </a:r>
                      <a:r>
                        <a:rPr lang="en-US" altLang="ko-KR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(10</a:t>
                      </a:r>
                      <a:r>
                        <a:rPr lang="ko-KR" altLang="en-US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개 선택</a:t>
                      </a:r>
                      <a:r>
                        <a:rPr lang="en-US" altLang="ko-KR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)</a:t>
                      </a:r>
                      <a:endParaRPr lang="ko-KR" altLang="en-US" sz="100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-853.47</a:t>
                      </a:r>
                      <a:endParaRPr lang="ko-KR" altLang="en-US" sz="100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</a:tr>
              <a:tr h="3123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서대문구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731</a:t>
                      </a:r>
                      <a:endParaRPr lang="ko-KR" altLang="en-US" sz="100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인구</a:t>
                      </a:r>
                      <a:r>
                        <a:rPr lang="en-US" altLang="ko-KR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아파트가격</a:t>
                      </a:r>
                      <a:r>
                        <a:rPr lang="en-US" altLang="ko-KR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평균풍속</a:t>
                      </a:r>
                      <a:r>
                        <a:rPr lang="en-US" altLang="ko-KR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최대풍속</a:t>
                      </a:r>
                      <a:r>
                        <a:rPr lang="en-US" altLang="ko-KR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기온평균</a:t>
                      </a:r>
                      <a:r>
                        <a:rPr lang="en-US" altLang="ko-KR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강수일강수</a:t>
                      </a:r>
                      <a:r>
                        <a:rPr lang="en-US" altLang="ko-KR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습도평균</a:t>
                      </a:r>
                      <a:r>
                        <a:rPr lang="en-US" altLang="ko-KR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kern="1200" dirty="0" err="1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초미세먼지</a:t>
                      </a:r>
                      <a:r>
                        <a:rPr lang="en-US" altLang="ko-KR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오존</a:t>
                      </a:r>
                      <a:r>
                        <a:rPr lang="en-US" altLang="ko-KR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아황산가스</a:t>
                      </a:r>
                      <a:r>
                        <a:rPr lang="en-US" altLang="ko-KR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, day </a:t>
                      </a:r>
                    </a:p>
                    <a:p>
                      <a:pPr latinLnBrk="1"/>
                      <a:r>
                        <a:rPr lang="en-US" altLang="ko-KR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(11</a:t>
                      </a:r>
                      <a:r>
                        <a:rPr lang="ko-KR" altLang="en-US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개 선택</a:t>
                      </a:r>
                      <a:r>
                        <a:rPr lang="en-US" altLang="ko-KR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)</a:t>
                      </a:r>
                      <a:endParaRPr lang="ko-KR" altLang="en-US" sz="100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-920.28</a:t>
                      </a:r>
                      <a:endParaRPr lang="ko-KR" altLang="en-US" sz="100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</a:tr>
              <a:tr h="3337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성동구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730</a:t>
                      </a:r>
                      <a:endParaRPr lang="ko-KR" altLang="en-US" sz="100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인구</a:t>
                      </a:r>
                      <a:r>
                        <a:rPr lang="en-US" altLang="ko-KR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아파트가격</a:t>
                      </a:r>
                      <a:r>
                        <a:rPr lang="en-US" altLang="ko-KR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평균풍속</a:t>
                      </a:r>
                      <a:r>
                        <a:rPr lang="en-US" altLang="ko-KR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최대풍속</a:t>
                      </a:r>
                      <a:r>
                        <a:rPr lang="en-US" altLang="ko-KR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순간최고풍속</a:t>
                      </a:r>
                      <a:r>
                        <a:rPr lang="en-US" altLang="ko-KR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기온평균</a:t>
                      </a:r>
                      <a:r>
                        <a:rPr lang="en-US" altLang="ko-KR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강수일강수</a:t>
                      </a:r>
                      <a:r>
                        <a:rPr lang="en-US" altLang="ko-KR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습도평균</a:t>
                      </a:r>
                      <a:r>
                        <a:rPr lang="en-US" altLang="ko-KR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kern="1200" dirty="0" err="1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초미세먼지</a:t>
                      </a:r>
                      <a:r>
                        <a:rPr lang="en-US" altLang="ko-KR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아황산가스</a:t>
                      </a:r>
                      <a:r>
                        <a:rPr lang="en-US" altLang="ko-KR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, month, day, weekday </a:t>
                      </a:r>
                      <a:r>
                        <a:rPr lang="en-US" altLang="ko-KR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(13</a:t>
                      </a:r>
                      <a:r>
                        <a:rPr lang="ko-KR" altLang="en-US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개 선택</a:t>
                      </a:r>
                      <a:r>
                        <a:rPr lang="en-US" altLang="ko-KR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)</a:t>
                      </a:r>
                      <a:endParaRPr lang="ko-KR" altLang="en-US" sz="100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-923.06</a:t>
                      </a:r>
                      <a:endParaRPr lang="ko-KR" altLang="en-US" sz="100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</a:tr>
              <a:tr h="3337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양천구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531</a:t>
                      </a:r>
                      <a:endParaRPr lang="ko-KR" altLang="en-US" sz="100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인구</a:t>
                      </a:r>
                      <a:r>
                        <a:rPr lang="en-US" altLang="ko-KR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아파트가격</a:t>
                      </a:r>
                      <a:r>
                        <a:rPr lang="en-US" altLang="ko-KR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평균풍속</a:t>
                      </a:r>
                      <a:r>
                        <a:rPr lang="en-US" altLang="ko-KR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최대풍속</a:t>
                      </a:r>
                      <a:r>
                        <a:rPr lang="en-US" altLang="ko-KR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기온평균</a:t>
                      </a:r>
                      <a:r>
                        <a:rPr lang="en-US" altLang="ko-KR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강수일강수</a:t>
                      </a:r>
                      <a:r>
                        <a:rPr lang="en-US" altLang="ko-KR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습도평균</a:t>
                      </a:r>
                      <a:r>
                        <a:rPr lang="en-US" altLang="ko-KR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미세먼지</a:t>
                      </a:r>
                      <a:r>
                        <a:rPr lang="en-US" altLang="ko-KR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오존</a:t>
                      </a:r>
                      <a:r>
                        <a:rPr lang="en-US" altLang="ko-KR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아황산가스</a:t>
                      </a:r>
                      <a:r>
                        <a:rPr lang="en-US" altLang="ko-KR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, month, day, weekday </a:t>
                      </a:r>
                      <a:r>
                        <a:rPr lang="en-US" altLang="ko-KR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(13</a:t>
                      </a:r>
                      <a:r>
                        <a:rPr lang="ko-KR" altLang="en-US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개 선택</a:t>
                      </a:r>
                      <a:r>
                        <a:rPr lang="en-US" altLang="ko-KR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)</a:t>
                      </a:r>
                      <a:endParaRPr lang="ko-KR" altLang="en-US" sz="100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-535.6</a:t>
                      </a:r>
                      <a:endParaRPr lang="ko-KR" altLang="en-US" sz="100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</a:tr>
              <a:tr h="3337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영등포구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729</a:t>
                      </a:r>
                      <a:endParaRPr lang="ko-KR" altLang="en-US" sz="100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인구</a:t>
                      </a:r>
                      <a:r>
                        <a:rPr lang="en-US" altLang="ko-KR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아파트가격</a:t>
                      </a:r>
                      <a:r>
                        <a:rPr lang="en-US" altLang="ko-KR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평균풍속</a:t>
                      </a:r>
                      <a:r>
                        <a:rPr lang="en-US" altLang="ko-KR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순간최고풍속</a:t>
                      </a:r>
                      <a:r>
                        <a:rPr lang="en-US" altLang="ko-KR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기온평균</a:t>
                      </a:r>
                      <a:r>
                        <a:rPr lang="en-US" altLang="ko-KR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강수일강수</a:t>
                      </a:r>
                      <a:r>
                        <a:rPr lang="en-US" altLang="ko-KR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습도평균</a:t>
                      </a:r>
                      <a:r>
                        <a:rPr lang="en-US" altLang="ko-KR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kern="1200" dirty="0" err="1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초미세먼지</a:t>
                      </a:r>
                      <a:r>
                        <a:rPr lang="en-US" altLang="ko-KR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오존</a:t>
                      </a:r>
                      <a:r>
                        <a:rPr lang="en-US" altLang="ko-KR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이산화질소</a:t>
                      </a:r>
                      <a:r>
                        <a:rPr lang="en-US" altLang="ko-KR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,</a:t>
                      </a:r>
                    </a:p>
                    <a:p>
                      <a:pPr latinLnBrk="1"/>
                      <a:r>
                        <a:rPr lang="ko-KR" altLang="en-US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아황산가스</a:t>
                      </a:r>
                      <a:r>
                        <a:rPr lang="en-US" altLang="ko-KR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, month, day, weekday </a:t>
                      </a:r>
                      <a:r>
                        <a:rPr lang="en-US" altLang="ko-KR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(14</a:t>
                      </a:r>
                      <a:r>
                        <a:rPr lang="ko-KR" altLang="en-US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개 선택</a:t>
                      </a:r>
                      <a:r>
                        <a:rPr lang="en-US" altLang="ko-KR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)</a:t>
                      </a:r>
                      <a:endParaRPr lang="ko-KR" altLang="en-US" sz="100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-1080.28</a:t>
                      </a:r>
                      <a:endParaRPr lang="ko-KR" altLang="en-US" sz="100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</a:tr>
              <a:tr h="3337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용산구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531</a:t>
                      </a:r>
                      <a:endParaRPr lang="ko-KR" altLang="en-US" sz="100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인구</a:t>
                      </a:r>
                      <a:r>
                        <a:rPr lang="en-US" altLang="ko-KR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아파트가격</a:t>
                      </a:r>
                      <a:r>
                        <a:rPr lang="en-US" altLang="ko-KR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평균풍속</a:t>
                      </a:r>
                      <a:r>
                        <a:rPr lang="en-US" altLang="ko-KR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최대풍속</a:t>
                      </a:r>
                      <a:r>
                        <a:rPr lang="en-US" altLang="ko-KR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기온평균</a:t>
                      </a:r>
                      <a:r>
                        <a:rPr lang="en-US" altLang="ko-KR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강수일강수</a:t>
                      </a:r>
                      <a:r>
                        <a:rPr lang="en-US" altLang="ko-KR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습도평균</a:t>
                      </a:r>
                      <a:r>
                        <a:rPr lang="en-US" altLang="ko-KR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kern="1200" dirty="0" err="1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초미세먼지</a:t>
                      </a:r>
                      <a:r>
                        <a:rPr lang="en-US" altLang="ko-KR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오존</a:t>
                      </a:r>
                      <a:r>
                        <a:rPr lang="en-US" altLang="ko-KR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일산화탄소</a:t>
                      </a:r>
                      <a:r>
                        <a:rPr lang="en-US" altLang="ko-KR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, </a:t>
                      </a:r>
                    </a:p>
                    <a:p>
                      <a:pPr latinLnBrk="1"/>
                      <a:r>
                        <a:rPr lang="ko-KR" altLang="en-US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아황산가스</a:t>
                      </a:r>
                      <a:r>
                        <a:rPr lang="en-US" altLang="ko-KR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, month, weekday</a:t>
                      </a:r>
                      <a:r>
                        <a:rPr lang="en-US" altLang="ko-KR" sz="1000" kern="1200" baseline="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kern="1200" baseline="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(13</a:t>
                      </a:r>
                      <a:r>
                        <a:rPr lang="ko-KR" altLang="en-US" sz="1000" kern="1200" baseline="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개 선택</a:t>
                      </a:r>
                      <a:r>
                        <a:rPr lang="en-US" altLang="ko-KR" sz="1000" kern="1200" baseline="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)</a:t>
                      </a:r>
                      <a:endParaRPr lang="ko-KR" altLang="en-US" sz="100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-638.53</a:t>
                      </a:r>
                      <a:endParaRPr lang="ko-KR" altLang="en-US" sz="100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</a:tr>
              <a:tr h="3337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은평구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461</a:t>
                      </a:r>
                      <a:endParaRPr lang="ko-KR" altLang="en-US" sz="100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아파트가격</a:t>
                      </a:r>
                      <a:r>
                        <a:rPr lang="en-US" altLang="ko-KR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평균풍속</a:t>
                      </a:r>
                      <a:r>
                        <a:rPr lang="en-US" altLang="ko-KR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최대풍속</a:t>
                      </a:r>
                      <a:r>
                        <a:rPr lang="en-US" altLang="ko-KR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기온평균</a:t>
                      </a:r>
                      <a:r>
                        <a:rPr lang="en-US" altLang="ko-KR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강수일강수</a:t>
                      </a:r>
                      <a:r>
                        <a:rPr lang="en-US" altLang="ko-KR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습도평균</a:t>
                      </a:r>
                      <a:r>
                        <a:rPr lang="en-US" altLang="ko-KR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kern="1200" dirty="0" err="1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초미세먼지</a:t>
                      </a:r>
                      <a:r>
                        <a:rPr lang="en-US" altLang="ko-KR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오존</a:t>
                      </a:r>
                      <a:r>
                        <a:rPr lang="en-US" altLang="ko-KR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이산화질소</a:t>
                      </a:r>
                      <a:r>
                        <a:rPr lang="en-US" altLang="ko-KR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일산화탄소</a:t>
                      </a:r>
                      <a:r>
                        <a:rPr lang="en-US" altLang="ko-KR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, </a:t>
                      </a:r>
                    </a:p>
                    <a:p>
                      <a:pPr latinLnBrk="1"/>
                      <a:r>
                        <a:rPr lang="ko-KR" altLang="en-US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아황산가스</a:t>
                      </a:r>
                      <a:r>
                        <a:rPr lang="en-US" altLang="ko-KR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, day </a:t>
                      </a:r>
                      <a:r>
                        <a:rPr lang="en-US" altLang="ko-KR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(12</a:t>
                      </a:r>
                      <a:r>
                        <a:rPr lang="ko-KR" altLang="en-US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개 선택</a:t>
                      </a:r>
                      <a:r>
                        <a:rPr lang="en-US" altLang="ko-KR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)</a:t>
                      </a:r>
                      <a:endParaRPr lang="ko-KR" altLang="en-US" sz="100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-733.49</a:t>
                      </a:r>
                      <a:endParaRPr lang="ko-KR" altLang="en-US" sz="100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</a:tr>
              <a:tr h="3337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종로구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731</a:t>
                      </a:r>
                      <a:endParaRPr lang="ko-KR" altLang="en-US" sz="100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인구</a:t>
                      </a:r>
                      <a:r>
                        <a:rPr lang="en-US" altLang="ko-KR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아파트가격</a:t>
                      </a:r>
                      <a:r>
                        <a:rPr lang="en-US" altLang="ko-KR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평균풍속</a:t>
                      </a:r>
                      <a:r>
                        <a:rPr lang="en-US" altLang="ko-KR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최대풍속</a:t>
                      </a:r>
                      <a:r>
                        <a:rPr lang="en-US" altLang="ko-KR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기온평균</a:t>
                      </a:r>
                      <a:r>
                        <a:rPr lang="en-US" altLang="ko-KR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강수일강수</a:t>
                      </a:r>
                      <a:r>
                        <a:rPr lang="en-US" altLang="ko-KR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습도평균</a:t>
                      </a:r>
                      <a:r>
                        <a:rPr lang="en-US" altLang="ko-KR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kern="1200" dirty="0" err="1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초미세먼지</a:t>
                      </a:r>
                      <a:r>
                        <a:rPr lang="en-US" altLang="ko-KR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오존</a:t>
                      </a:r>
                      <a:r>
                        <a:rPr lang="en-US" altLang="ko-KR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일산화탄소</a:t>
                      </a:r>
                      <a:r>
                        <a:rPr lang="en-US" altLang="ko-KR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, day, weekday </a:t>
                      </a:r>
                      <a:r>
                        <a:rPr lang="en-US" altLang="ko-KR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(12</a:t>
                      </a:r>
                      <a:r>
                        <a:rPr lang="ko-KR" altLang="en-US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개 선택</a:t>
                      </a:r>
                      <a:r>
                        <a:rPr lang="en-US" altLang="ko-KR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)</a:t>
                      </a:r>
                      <a:endParaRPr lang="ko-KR" altLang="en-US" sz="100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-905.63</a:t>
                      </a:r>
                      <a:endParaRPr lang="ko-KR" altLang="en-US" sz="100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</a:tr>
              <a:tr h="3337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중구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730</a:t>
                      </a:r>
                      <a:endParaRPr lang="ko-KR" altLang="en-US" sz="100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인구</a:t>
                      </a:r>
                      <a:r>
                        <a:rPr lang="en-US" altLang="ko-KR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아파트가격</a:t>
                      </a:r>
                      <a:r>
                        <a:rPr lang="en-US" altLang="ko-KR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평균풍속</a:t>
                      </a:r>
                      <a:r>
                        <a:rPr lang="en-US" altLang="ko-KR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최대풍속</a:t>
                      </a:r>
                      <a:r>
                        <a:rPr lang="en-US" altLang="ko-KR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기온평균</a:t>
                      </a:r>
                      <a:r>
                        <a:rPr lang="en-US" altLang="ko-KR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강수일강수</a:t>
                      </a:r>
                      <a:r>
                        <a:rPr lang="en-US" altLang="ko-KR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습도평균</a:t>
                      </a:r>
                      <a:r>
                        <a:rPr lang="en-US" altLang="ko-KR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kern="1200" dirty="0" err="1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초미세먼지</a:t>
                      </a:r>
                      <a:r>
                        <a:rPr lang="en-US" altLang="ko-KR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오존</a:t>
                      </a:r>
                      <a:r>
                        <a:rPr lang="en-US" altLang="ko-KR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이산화질소</a:t>
                      </a:r>
                      <a:r>
                        <a:rPr lang="en-US" altLang="ko-KR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, </a:t>
                      </a:r>
                    </a:p>
                    <a:p>
                      <a:pPr latinLnBrk="1"/>
                      <a:r>
                        <a:rPr lang="ko-KR" altLang="en-US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일산화탄소</a:t>
                      </a:r>
                      <a:r>
                        <a:rPr lang="en-US" altLang="ko-KR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아황산가스</a:t>
                      </a:r>
                      <a:r>
                        <a:rPr lang="en-US" altLang="ko-KR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, day, weekday </a:t>
                      </a:r>
                      <a:r>
                        <a:rPr lang="en-US" altLang="ko-KR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(14</a:t>
                      </a:r>
                      <a:r>
                        <a:rPr lang="ko-KR" altLang="en-US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개 선택</a:t>
                      </a:r>
                      <a:r>
                        <a:rPr lang="en-US" altLang="ko-KR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)</a:t>
                      </a:r>
                      <a:endParaRPr lang="ko-KR" altLang="en-US" sz="100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-1101.2</a:t>
                      </a:r>
                      <a:endParaRPr lang="ko-KR" altLang="en-US" sz="100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grpSp>
        <p:nvGrpSpPr>
          <p:cNvPr id="35" name="그룹 23"/>
          <p:cNvGrpSpPr/>
          <p:nvPr/>
        </p:nvGrpSpPr>
        <p:grpSpPr>
          <a:xfrm>
            <a:off x="0" y="-2070"/>
            <a:ext cx="9144000" cy="675165"/>
            <a:chOff x="0" y="-2070"/>
            <a:chExt cx="9144000" cy="675165"/>
          </a:xfrm>
        </p:grpSpPr>
        <p:sp>
          <p:nvSpPr>
            <p:cNvPr id="36" name="직사각형 35"/>
            <p:cNvSpPr/>
            <p:nvPr/>
          </p:nvSpPr>
          <p:spPr>
            <a:xfrm>
              <a:off x="0" y="-2070"/>
              <a:ext cx="9144000" cy="622758"/>
            </a:xfrm>
            <a:prstGeom prst="rect">
              <a:avLst/>
            </a:prstGeom>
            <a:solidFill>
              <a:srgbClr val="3131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37" name="그룹 15"/>
            <p:cNvGrpSpPr/>
            <p:nvPr/>
          </p:nvGrpSpPr>
          <p:grpSpPr>
            <a:xfrm>
              <a:off x="329625" y="170809"/>
              <a:ext cx="8100027" cy="292388"/>
              <a:chOff x="1297980" y="170809"/>
              <a:chExt cx="6650181" cy="292388"/>
            </a:xfrm>
          </p:grpSpPr>
          <p:grpSp>
            <p:nvGrpSpPr>
              <p:cNvPr id="43" name="그룹 14"/>
              <p:cNvGrpSpPr/>
              <p:nvPr/>
            </p:nvGrpSpPr>
            <p:grpSpPr>
              <a:xfrm>
                <a:off x="1297980" y="170809"/>
                <a:ext cx="3541672" cy="292388"/>
                <a:chOff x="1297980" y="170809"/>
                <a:chExt cx="3541672" cy="292388"/>
              </a:xfrm>
            </p:grpSpPr>
            <p:sp>
              <p:nvSpPr>
                <p:cNvPr id="55" name="TextBox 54"/>
                <p:cNvSpPr txBox="1"/>
                <p:nvPr/>
              </p:nvSpPr>
              <p:spPr>
                <a:xfrm>
                  <a:off x="2034722" y="170809"/>
                  <a:ext cx="1221349" cy="29238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300" dirty="0" smtClean="0">
                      <a:ln>
                        <a:solidFill>
                          <a:srgbClr val="F3F3F3">
                            <a:alpha val="31000"/>
                          </a:srgbClr>
                        </a:solidFill>
                      </a:ln>
                      <a:solidFill>
                        <a:srgbClr val="F3F3F3"/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+mj-ea"/>
                      <a:ea typeface="+mj-ea"/>
                    </a:rPr>
                    <a:t>데이터 정의서</a:t>
                  </a:r>
                  <a:endParaRPr lang="ko-KR" altLang="en-US" sz="1300" dirty="0">
                    <a:ln>
                      <a:solidFill>
                        <a:srgbClr val="F3F3F3">
                          <a:alpha val="31000"/>
                        </a:srgbClr>
                      </a:solidFill>
                    </a:ln>
                    <a:solidFill>
                      <a:srgbClr val="F3F3F3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+mj-ea"/>
                    <a:ea typeface="+mj-ea"/>
                  </a:endParaRPr>
                </a:p>
              </p:txBody>
            </p:sp>
            <p:sp>
              <p:nvSpPr>
                <p:cNvPr id="56" name="TextBox 55"/>
                <p:cNvSpPr txBox="1"/>
                <p:nvPr/>
              </p:nvSpPr>
              <p:spPr>
                <a:xfrm>
                  <a:off x="3242033" y="170809"/>
                  <a:ext cx="1597619" cy="29238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300" dirty="0" smtClean="0">
                      <a:ln>
                        <a:solidFill>
                          <a:srgbClr val="F3F3F3">
                            <a:alpha val="31000"/>
                          </a:srgbClr>
                        </a:solidFill>
                      </a:ln>
                      <a:solidFill>
                        <a:srgbClr val="F3F3F3"/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+mj-ea"/>
                      <a:ea typeface="+mj-ea"/>
                    </a:rPr>
                    <a:t>데이터 검증 결과서</a:t>
                  </a:r>
                  <a:endParaRPr lang="ko-KR" altLang="en-US" sz="1300" dirty="0">
                    <a:ln>
                      <a:solidFill>
                        <a:srgbClr val="F3F3F3">
                          <a:alpha val="31000"/>
                        </a:srgbClr>
                      </a:solidFill>
                    </a:ln>
                    <a:solidFill>
                      <a:srgbClr val="F3F3F3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+mj-ea"/>
                    <a:ea typeface="+mj-ea"/>
                  </a:endParaRPr>
                </a:p>
              </p:txBody>
            </p:sp>
            <p:sp>
              <p:nvSpPr>
                <p:cNvPr id="57" name="TextBox 56"/>
                <p:cNvSpPr txBox="1"/>
                <p:nvPr/>
              </p:nvSpPr>
              <p:spPr>
                <a:xfrm>
                  <a:off x="1297980" y="170809"/>
                  <a:ext cx="726418" cy="29238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300" dirty="0" smtClean="0">
                      <a:ln>
                        <a:solidFill>
                          <a:srgbClr val="F3F3F3">
                            <a:alpha val="31000"/>
                          </a:srgbClr>
                        </a:solidFill>
                      </a:ln>
                      <a:solidFill>
                        <a:srgbClr val="F3F3F3"/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+mj-ea"/>
                      <a:ea typeface="+mj-ea"/>
                    </a:rPr>
                    <a:t>분석개요</a:t>
                  </a:r>
                  <a:endParaRPr lang="en-US" altLang="ko-KR" sz="1300" dirty="0" smtClean="0">
                    <a:ln>
                      <a:solidFill>
                        <a:srgbClr val="F3F3F3">
                          <a:alpha val="31000"/>
                        </a:srgbClr>
                      </a:solidFill>
                    </a:ln>
                    <a:solidFill>
                      <a:srgbClr val="F3F3F3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+mj-ea"/>
                    <a:ea typeface="+mj-ea"/>
                  </a:endParaRPr>
                </a:p>
              </p:txBody>
            </p:sp>
          </p:grpSp>
          <p:grpSp>
            <p:nvGrpSpPr>
              <p:cNvPr id="45" name="그룹 13"/>
              <p:cNvGrpSpPr/>
              <p:nvPr/>
            </p:nvGrpSpPr>
            <p:grpSpPr>
              <a:xfrm>
                <a:off x="4986271" y="170809"/>
                <a:ext cx="2961890" cy="292388"/>
                <a:chOff x="4986271" y="170809"/>
                <a:chExt cx="2961890" cy="292388"/>
              </a:xfrm>
            </p:grpSpPr>
            <p:sp>
              <p:nvSpPr>
                <p:cNvPr id="46" name="TextBox 45"/>
                <p:cNvSpPr txBox="1"/>
                <p:nvPr/>
              </p:nvSpPr>
              <p:spPr>
                <a:xfrm>
                  <a:off x="6071325" y="170809"/>
                  <a:ext cx="1343979" cy="29238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300" dirty="0" smtClean="0">
                      <a:ln>
                        <a:solidFill>
                          <a:srgbClr val="F3F3F3">
                            <a:alpha val="31000"/>
                          </a:srgbClr>
                        </a:solidFill>
                      </a:ln>
                      <a:solidFill>
                        <a:srgbClr val="F3F3F3"/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+mj-ea"/>
                      <a:ea typeface="+mj-ea"/>
                    </a:rPr>
                    <a:t>데이터 분석 보고서</a:t>
                  </a:r>
                  <a:endParaRPr lang="ko-KR" altLang="en-US" sz="1300" dirty="0">
                    <a:ln>
                      <a:solidFill>
                        <a:srgbClr val="F3F3F3">
                          <a:alpha val="31000"/>
                        </a:srgbClr>
                      </a:solidFill>
                    </a:ln>
                    <a:solidFill>
                      <a:srgbClr val="F3F3F3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+mj-ea"/>
                    <a:ea typeface="+mj-ea"/>
                  </a:endParaRPr>
                </a:p>
              </p:txBody>
            </p:sp>
            <p:sp>
              <p:nvSpPr>
                <p:cNvPr id="53" name="TextBox 52"/>
                <p:cNvSpPr txBox="1"/>
                <p:nvPr/>
              </p:nvSpPr>
              <p:spPr>
                <a:xfrm>
                  <a:off x="7522804" y="170809"/>
                  <a:ext cx="425357" cy="29238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300" dirty="0" smtClean="0">
                      <a:ln>
                        <a:solidFill>
                          <a:srgbClr val="F3F3F3">
                            <a:alpha val="31000"/>
                          </a:srgbClr>
                        </a:solidFill>
                      </a:ln>
                      <a:solidFill>
                        <a:srgbClr val="F3F3F3"/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+mj-ea"/>
                      <a:ea typeface="+mj-ea"/>
                    </a:rPr>
                    <a:t>결론</a:t>
                  </a:r>
                  <a:endParaRPr lang="ko-KR" altLang="en-US" sz="1300" dirty="0">
                    <a:ln>
                      <a:solidFill>
                        <a:srgbClr val="F3F3F3">
                          <a:alpha val="31000"/>
                        </a:srgbClr>
                      </a:solidFill>
                    </a:ln>
                    <a:solidFill>
                      <a:srgbClr val="F3F3F3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+mj-ea"/>
                    <a:ea typeface="+mj-ea"/>
                  </a:endParaRPr>
                </a:p>
              </p:txBody>
            </p:sp>
            <p:sp>
              <p:nvSpPr>
                <p:cNvPr id="54" name="TextBox 53"/>
                <p:cNvSpPr txBox="1"/>
                <p:nvPr/>
              </p:nvSpPr>
              <p:spPr>
                <a:xfrm>
                  <a:off x="4986271" y="170809"/>
                  <a:ext cx="884667" cy="29238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300" dirty="0" smtClean="0">
                      <a:ln>
                        <a:solidFill>
                          <a:srgbClr val="F3F3F3">
                            <a:alpha val="31000"/>
                          </a:srgbClr>
                        </a:solidFill>
                      </a:ln>
                      <a:solidFill>
                        <a:srgbClr val="F3F3F3"/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+mj-ea"/>
                      <a:ea typeface="+mj-ea"/>
                    </a:rPr>
                    <a:t>데이터 탐색</a:t>
                  </a:r>
                  <a:endParaRPr lang="ko-KR" altLang="en-US" sz="1300" dirty="0">
                    <a:ln>
                      <a:solidFill>
                        <a:srgbClr val="F3F3F3">
                          <a:alpha val="31000"/>
                        </a:srgbClr>
                      </a:solidFill>
                    </a:ln>
                    <a:solidFill>
                      <a:srgbClr val="F3F3F3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+mj-ea"/>
                    <a:ea typeface="+mj-ea"/>
                  </a:endParaRPr>
                </a:p>
              </p:txBody>
            </p:sp>
          </p:grpSp>
        </p:grpSp>
        <p:sp>
          <p:nvSpPr>
            <p:cNvPr id="38" name="이등변 삼각형 37"/>
            <p:cNvSpPr/>
            <p:nvPr/>
          </p:nvSpPr>
          <p:spPr>
            <a:xfrm>
              <a:off x="6876256" y="457071"/>
              <a:ext cx="216024" cy="216024"/>
            </a:xfrm>
            <a:prstGeom prst="triangle">
              <a:avLst/>
            </a:prstGeom>
            <a:solidFill>
              <a:srgbClr val="DD811C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xmlns="" val="208258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/>
          <p:cNvSpPr/>
          <p:nvPr/>
        </p:nvSpPr>
        <p:spPr>
          <a:xfrm flipV="1">
            <a:off x="0" y="6551967"/>
            <a:ext cx="9144000" cy="357095"/>
          </a:xfrm>
          <a:prstGeom prst="rect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 flipH="1">
            <a:off x="0" y="668269"/>
            <a:ext cx="9144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 flipH="1">
            <a:off x="0" y="6491436"/>
            <a:ext cx="9144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슬라이드 번호 개체 틀 3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655E36B0-F3F2-466F-8968-79D13CE48AA2}" type="slidenum">
              <a:rPr lang="en-US" altLang="ko-KR" smtClean="0"/>
              <a:pPr algn="r"/>
              <a:t>32</a:t>
            </a:fld>
            <a:endParaRPr lang="en-US" dirty="0"/>
          </a:p>
        </p:txBody>
      </p:sp>
      <p:grpSp>
        <p:nvGrpSpPr>
          <p:cNvPr id="2" name="그룹 23"/>
          <p:cNvGrpSpPr/>
          <p:nvPr/>
        </p:nvGrpSpPr>
        <p:grpSpPr>
          <a:xfrm>
            <a:off x="3754393" y="836712"/>
            <a:ext cx="1635213" cy="435025"/>
            <a:chOff x="3754393" y="836712"/>
            <a:chExt cx="1635213" cy="435025"/>
          </a:xfrm>
        </p:grpSpPr>
        <p:cxnSp>
          <p:nvCxnSpPr>
            <p:cNvPr id="31" name="직선 연결선 30"/>
            <p:cNvCxnSpPr/>
            <p:nvPr/>
          </p:nvCxnSpPr>
          <p:spPr>
            <a:xfrm>
              <a:off x="3754393" y="1144489"/>
              <a:ext cx="1635213" cy="0"/>
            </a:xfrm>
            <a:prstGeom prst="line">
              <a:avLst/>
            </a:prstGeom>
            <a:ln>
              <a:solidFill>
                <a:srgbClr val="31313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이등변 삼각형 38"/>
            <p:cNvSpPr/>
            <p:nvPr/>
          </p:nvSpPr>
          <p:spPr>
            <a:xfrm flipV="1">
              <a:off x="4508375" y="1144489"/>
              <a:ext cx="127248" cy="127248"/>
            </a:xfrm>
            <a:prstGeom prst="triangle">
              <a:avLst/>
            </a:prstGeom>
            <a:solidFill>
              <a:srgbClr val="31313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4210368" y="836712"/>
              <a:ext cx="72327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4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  <a:ea typeface="+mj-ea"/>
                </a:rPr>
                <a:t>모델링</a:t>
              </a:r>
              <a:endParaRPr lang="en-US" altLang="ko-KR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3" name="그룹 23"/>
          <p:cNvGrpSpPr/>
          <p:nvPr/>
        </p:nvGrpSpPr>
        <p:grpSpPr>
          <a:xfrm>
            <a:off x="0" y="-2070"/>
            <a:ext cx="9144000" cy="675165"/>
            <a:chOff x="0" y="-2070"/>
            <a:chExt cx="9144000" cy="675165"/>
          </a:xfrm>
        </p:grpSpPr>
        <p:sp>
          <p:nvSpPr>
            <p:cNvPr id="29" name="직사각형 28"/>
            <p:cNvSpPr/>
            <p:nvPr/>
          </p:nvSpPr>
          <p:spPr>
            <a:xfrm>
              <a:off x="0" y="-2070"/>
              <a:ext cx="9144000" cy="622758"/>
            </a:xfrm>
            <a:prstGeom prst="rect">
              <a:avLst/>
            </a:prstGeom>
            <a:solidFill>
              <a:srgbClr val="3131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4" name="그룹 15"/>
            <p:cNvGrpSpPr/>
            <p:nvPr/>
          </p:nvGrpSpPr>
          <p:grpSpPr>
            <a:xfrm>
              <a:off x="329625" y="170809"/>
              <a:ext cx="8100027" cy="292388"/>
              <a:chOff x="1297980" y="170809"/>
              <a:chExt cx="6650181" cy="292388"/>
            </a:xfrm>
          </p:grpSpPr>
          <p:grpSp>
            <p:nvGrpSpPr>
              <p:cNvPr id="5" name="그룹 14"/>
              <p:cNvGrpSpPr/>
              <p:nvPr/>
            </p:nvGrpSpPr>
            <p:grpSpPr>
              <a:xfrm>
                <a:off x="1297980" y="170809"/>
                <a:ext cx="3541672" cy="292388"/>
                <a:chOff x="1297980" y="170809"/>
                <a:chExt cx="3541672" cy="292388"/>
              </a:xfrm>
            </p:grpSpPr>
            <p:sp>
              <p:nvSpPr>
                <p:cNvPr id="43" name="TextBox 42"/>
                <p:cNvSpPr txBox="1"/>
                <p:nvPr/>
              </p:nvSpPr>
              <p:spPr>
                <a:xfrm>
                  <a:off x="2034722" y="170809"/>
                  <a:ext cx="1221349" cy="29238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300" dirty="0" smtClean="0">
                      <a:ln>
                        <a:solidFill>
                          <a:srgbClr val="F3F3F3">
                            <a:alpha val="31000"/>
                          </a:srgbClr>
                        </a:solidFill>
                      </a:ln>
                      <a:solidFill>
                        <a:srgbClr val="F3F3F3"/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+mj-ea"/>
                      <a:ea typeface="+mj-ea"/>
                    </a:rPr>
                    <a:t>데이터 정의서</a:t>
                  </a:r>
                  <a:endParaRPr lang="ko-KR" altLang="en-US" sz="1300" dirty="0">
                    <a:ln>
                      <a:solidFill>
                        <a:srgbClr val="F3F3F3">
                          <a:alpha val="31000"/>
                        </a:srgbClr>
                      </a:solidFill>
                    </a:ln>
                    <a:solidFill>
                      <a:srgbClr val="F3F3F3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+mj-ea"/>
                    <a:ea typeface="+mj-ea"/>
                  </a:endParaRPr>
                </a:p>
              </p:txBody>
            </p:sp>
            <p:sp>
              <p:nvSpPr>
                <p:cNvPr id="50" name="TextBox 49"/>
                <p:cNvSpPr txBox="1"/>
                <p:nvPr/>
              </p:nvSpPr>
              <p:spPr>
                <a:xfrm>
                  <a:off x="3242033" y="170809"/>
                  <a:ext cx="1597619" cy="29238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300" dirty="0" smtClean="0">
                      <a:ln>
                        <a:solidFill>
                          <a:srgbClr val="F3F3F3">
                            <a:alpha val="31000"/>
                          </a:srgbClr>
                        </a:solidFill>
                      </a:ln>
                      <a:solidFill>
                        <a:srgbClr val="F3F3F3"/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+mj-ea"/>
                      <a:ea typeface="+mj-ea"/>
                    </a:rPr>
                    <a:t>데이터 검증 결과서</a:t>
                  </a:r>
                  <a:endParaRPr lang="ko-KR" altLang="en-US" sz="1300" dirty="0">
                    <a:ln>
                      <a:solidFill>
                        <a:srgbClr val="F3F3F3">
                          <a:alpha val="31000"/>
                        </a:srgbClr>
                      </a:solidFill>
                    </a:ln>
                    <a:solidFill>
                      <a:srgbClr val="F3F3F3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+mj-ea"/>
                    <a:ea typeface="+mj-ea"/>
                  </a:endParaRPr>
                </a:p>
              </p:txBody>
            </p:sp>
            <p:sp>
              <p:nvSpPr>
                <p:cNvPr id="51" name="TextBox 50"/>
                <p:cNvSpPr txBox="1"/>
                <p:nvPr/>
              </p:nvSpPr>
              <p:spPr>
                <a:xfrm>
                  <a:off x="1297980" y="170809"/>
                  <a:ext cx="726418" cy="29238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300" dirty="0" smtClean="0">
                      <a:ln>
                        <a:solidFill>
                          <a:srgbClr val="F3F3F3">
                            <a:alpha val="31000"/>
                          </a:srgbClr>
                        </a:solidFill>
                      </a:ln>
                      <a:solidFill>
                        <a:srgbClr val="F3F3F3"/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+mj-ea"/>
                      <a:ea typeface="+mj-ea"/>
                    </a:rPr>
                    <a:t>분석개요</a:t>
                  </a:r>
                  <a:endParaRPr lang="en-US" altLang="ko-KR" sz="1300" dirty="0" smtClean="0">
                    <a:ln>
                      <a:solidFill>
                        <a:srgbClr val="F3F3F3">
                          <a:alpha val="31000"/>
                        </a:srgbClr>
                      </a:solidFill>
                    </a:ln>
                    <a:solidFill>
                      <a:srgbClr val="F3F3F3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+mj-ea"/>
                    <a:ea typeface="+mj-ea"/>
                  </a:endParaRPr>
                </a:p>
              </p:txBody>
            </p:sp>
          </p:grpSp>
          <p:grpSp>
            <p:nvGrpSpPr>
              <p:cNvPr id="6" name="그룹 13"/>
              <p:cNvGrpSpPr/>
              <p:nvPr/>
            </p:nvGrpSpPr>
            <p:grpSpPr>
              <a:xfrm>
                <a:off x="4986271" y="170809"/>
                <a:ext cx="2961890" cy="292388"/>
                <a:chOff x="4986271" y="170809"/>
                <a:chExt cx="2961890" cy="292388"/>
              </a:xfrm>
            </p:grpSpPr>
            <p:sp>
              <p:nvSpPr>
                <p:cNvPr id="37" name="TextBox 36"/>
                <p:cNvSpPr txBox="1"/>
                <p:nvPr/>
              </p:nvSpPr>
              <p:spPr>
                <a:xfrm>
                  <a:off x="6071325" y="170809"/>
                  <a:ext cx="1343979" cy="29238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300" dirty="0" smtClean="0">
                      <a:ln>
                        <a:solidFill>
                          <a:srgbClr val="F3F3F3">
                            <a:alpha val="31000"/>
                          </a:srgbClr>
                        </a:solidFill>
                      </a:ln>
                      <a:solidFill>
                        <a:srgbClr val="F3F3F3"/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+mj-ea"/>
                      <a:ea typeface="+mj-ea"/>
                    </a:rPr>
                    <a:t>데이터 분석 보고서</a:t>
                  </a:r>
                  <a:endParaRPr lang="ko-KR" altLang="en-US" sz="1300" dirty="0">
                    <a:ln>
                      <a:solidFill>
                        <a:srgbClr val="F3F3F3">
                          <a:alpha val="31000"/>
                        </a:srgbClr>
                      </a:solidFill>
                    </a:ln>
                    <a:solidFill>
                      <a:srgbClr val="F3F3F3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+mj-ea"/>
                    <a:ea typeface="+mj-ea"/>
                  </a:endParaRPr>
                </a:p>
              </p:txBody>
            </p:sp>
            <p:sp>
              <p:nvSpPr>
                <p:cNvPr id="38" name="TextBox 37"/>
                <p:cNvSpPr txBox="1"/>
                <p:nvPr/>
              </p:nvSpPr>
              <p:spPr>
                <a:xfrm>
                  <a:off x="7522804" y="170809"/>
                  <a:ext cx="425357" cy="29238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300" dirty="0" smtClean="0">
                      <a:ln>
                        <a:solidFill>
                          <a:srgbClr val="F3F3F3">
                            <a:alpha val="31000"/>
                          </a:srgbClr>
                        </a:solidFill>
                      </a:ln>
                      <a:solidFill>
                        <a:srgbClr val="F3F3F3"/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+mj-ea"/>
                      <a:ea typeface="+mj-ea"/>
                    </a:rPr>
                    <a:t>결론</a:t>
                  </a:r>
                  <a:endParaRPr lang="ko-KR" altLang="en-US" sz="1300" dirty="0">
                    <a:ln>
                      <a:solidFill>
                        <a:srgbClr val="F3F3F3">
                          <a:alpha val="31000"/>
                        </a:srgbClr>
                      </a:solidFill>
                    </a:ln>
                    <a:solidFill>
                      <a:srgbClr val="F3F3F3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+mj-ea"/>
                    <a:ea typeface="+mj-ea"/>
                  </a:endParaRPr>
                </a:p>
              </p:txBody>
            </p:sp>
            <p:sp>
              <p:nvSpPr>
                <p:cNvPr id="42" name="TextBox 41"/>
                <p:cNvSpPr txBox="1"/>
                <p:nvPr/>
              </p:nvSpPr>
              <p:spPr>
                <a:xfrm>
                  <a:off x="4986271" y="170809"/>
                  <a:ext cx="884667" cy="29238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300" dirty="0" smtClean="0">
                      <a:ln>
                        <a:solidFill>
                          <a:srgbClr val="F3F3F3">
                            <a:alpha val="31000"/>
                          </a:srgbClr>
                        </a:solidFill>
                      </a:ln>
                      <a:solidFill>
                        <a:srgbClr val="F3F3F3"/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+mj-ea"/>
                      <a:ea typeface="+mj-ea"/>
                    </a:rPr>
                    <a:t>데이터 탐색</a:t>
                  </a:r>
                  <a:endParaRPr lang="ko-KR" altLang="en-US" sz="1300" dirty="0">
                    <a:ln>
                      <a:solidFill>
                        <a:srgbClr val="F3F3F3">
                          <a:alpha val="31000"/>
                        </a:srgbClr>
                      </a:solidFill>
                    </a:ln>
                    <a:solidFill>
                      <a:srgbClr val="F3F3F3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+mj-ea"/>
                    <a:ea typeface="+mj-ea"/>
                  </a:endParaRPr>
                </a:p>
              </p:txBody>
            </p:sp>
          </p:grpSp>
        </p:grpSp>
        <p:sp>
          <p:nvSpPr>
            <p:cNvPr id="33" name="이등변 삼각형 32"/>
            <p:cNvSpPr/>
            <p:nvPr/>
          </p:nvSpPr>
          <p:spPr>
            <a:xfrm>
              <a:off x="6876256" y="457071"/>
              <a:ext cx="216024" cy="216024"/>
            </a:xfrm>
            <a:prstGeom prst="triangle">
              <a:avLst/>
            </a:prstGeom>
            <a:solidFill>
              <a:srgbClr val="DD811C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356980" y="1315060"/>
            <a:ext cx="8787019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  <a:ea typeface="+mj-ea"/>
              </a:rPr>
              <a:t>분석 </a:t>
            </a:r>
            <a:r>
              <a:rPr lang="en-US" altLang="ko-KR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  <a:ea typeface="+mj-ea"/>
              </a:rPr>
              <a:t>Tool</a:t>
            </a:r>
            <a:r>
              <a:rPr lang="ko-KR" altLang="en-US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  <a:ea typeface="+mj-ea"/>
              </a:rPr>
              <a:t> </a:t>
            </a:r>
            <a:r>
              <a:rPr lang="en-US" altLang="ko-KR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  <a:ea typeface="+mj-ea"/>
              </a:rPr>
              <a:t>: R studio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500" dirty="0" smtClean="0">
              <a:ln>
                <a:solidFill>
                  <a:srgbClr val="313131">
                    <a:alpha val="33000"/>
                  </a:srgbClr>
                </a:solidFill>
              </a:ln>
              <a:solidFill>
                <a:srgbClr val="313131"/>
              </a:solidFill>
              <a:latin typeface="+mj-ea"/>
              <a:ea typeface="+mj-ea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  <a:ea typeface="+mj-ea"/>
              </a:rPr>
              <a:t>날짜</a:t>
            </a:r>
            <a:r>
              <a:rPr lang="en-US" altLang="ko-KR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  <a:ea typeface="+mj-ea"/>
              </a:rPr>
              <a:t>, area </a:t>
            </a:r>
            <a:r>
              <a:rPr lang="ko-KR" altLang="en-US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  <a:ea typeface="+mj-ea"/>
              </a:rPr>
              <a:t>변수 제외하고 나머지 변수 모두 사용</a:t>
            </a:r>
            <a:r>
              <a:rPr lang="en-US" altLang="ko-KR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  <a:ea typeface="+mj-ea"/>
              </a:rPr>
              <a:t>(19</a:t>
            </a:r>
            <a:r>
              <a:rPr lang="ko-KR" altLang="en-US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  <a:ea typeface="+mj-ea"/>
              </a:rPr>
              <a:t>개</a:t>
            </a:r>
            <a:r>
              <a:rPr lang="en-US" altLang="ko-KR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  <a:ea typeface="+mj-ea"/>
              </a:rPr>
              <a:t>)</a:t>
            </a:r>
          </a:p>
          <a:p>
            <a:endParaRPr lang="en-US" altLang="ko-KR" sz="500" dirty="0">
              <a:ln>
                <a:solidFill>
                  <a:srgbClr val="313131">
                    <a:alpha val="33000"/>
                  </a:srgbClr>
                </a:solidFill>
              </a:ln>
              <a:solidFill>
                <a:srgbClr val="313131"/>
              </a:solidFill>
              <a:latin typeface="+mj-ea"/>
              <a:ea typeface="+mj-ea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</a:rPr>
              <a:t>교차검증</a:t>
            </a:r>
            <a:r>
              <a:rPr lang="en-US" altLang="ko-KR" sz="1400" dirty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</a:rPr>
              <a:t> </a:t>
            </a:r>
            <a:r>
              <a:rPr lang="en-US" altLang="ko-KR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</a:rPr>
              <a:t>(cross </a:t>
            </a:r>
            <a:r>
              <a:rPr lang="en-US" altLang="ko-KR" sz="1400" dirty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</a:rPr>
              <a:t>validation )</a:t>
            </a:r>
            <a:r>
              <a:rPr lang="ko-KR" altLang="en-US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</a:rPr>
              <a:t> </a:t>
            </a:r>
            <a:r>
              <a:rPr lang="en-US" altLang="ko-KR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</a:rPr>
              <a:t>: </a:t>
            </a:r>
            <a:r>
              <a:rPr lang="ko-KR" altLang="en-US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</a:rPr>
              <a:t> </a:t>
            </a:r>
            <a:r>
              <a:rPr lang="en-US" altLang="ko-KR" sz="1400" dirty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</a:rPr>
              <a:t>K = </a:t>
            </a:r>
            <a:r>
              <a:rPr lang="en-US" altLang="ko-KR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</a:rPr>
              <a:t>10 (</a:t>
            </a:r>
            <a:r>
              <a:rPr lang="ko-KR" altLang="en-US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</a:rPr>
              <a:t>단</a:t>
            </a:r>
            <a:r>
              <a:rPr lang="en-US" altLang="ko-KR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</a:rPr>
              <a:t>, Random Forest </a:t>
            </a:r>
            <a:r>
              <a:rPr lang="ko-KR" altLang="en-US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</a:rPr>
              <a:t>제외</a:t>
            </a:r>
            <a:r>
              <a:rPr lang="en-US" altLang="ko-KR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</a:rPr>
              <a:t>, why? </a:t>
            </a:r>
            <a:r>
              <a:rPr lang="en-US" altLang="ko-KR" sz="1400" dirty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</a:rPr>
              <a:t>Out-of-Bag </a:t>
            </a:r>
            <a:r>
              <a:rPr lang="ko-KR" altLang="en-US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</a:rPr>
              <a:t>과정 교차검증과 유사</a:t>
            </a:r>
            <a:r>
              <a:rPr lang="en-US" altLang="ko-KR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</a:rPr>
              <a:t>)</a:t>
            </a:r>
            <a:endParaRPr lang="en-US" altLang="ko-KR" sz="1400" dirty="0">
              <a:ln>
                <a:solidFill>
                  <a:srgbClr val="313131">
                    <a:alpha val="33000"/>
                  </a:srgbClr>
                </a:solidFill>
              </a:ln>
              <a:solidFill>
                <a:srgbClr val="313131"/>
              </a:solidFill>
              <a:latin typeface="+mj-ea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118986898"/>
              </p:ext>
            </p:extLst>
          </p:nvPr>
        </p:nvGraphicFramePr>
        <p:xfrm>
          <a:off x="1292853" y="2290152"/>
          <a:ext cx="6558294" cy="39471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314893"/>
                <a:gridCol w="1364615"/>
                <a:gridCol w="2878786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+mj-ea"/>
                          <a:ea typeface="+mn-ea"/>
                          <a:cs typeface="+mn-cs"/>
                        </a:rPr>
                        <a:t>Model</a:t>
                      </a:r>
                      <a:endParaRPr lang="ko-KR" altLang="en-US" sz="1400" kern="1200" dirty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+mj-ea"/>
                          <a:ea typeface="+mn-ea"/>
                          <a:cs typeface="+mn-cs"/>
                        </a:rPr>
                        <a:t>package</a:t>
                      </a:r>
                      <a:endParaRPr lang="ko-KR" altLang="en-US" sz="1400" kern="1200" dirty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+mj-ea"/>
                          <a:ea typeface="+mn-ea"/>
                          <a:cs typeface="+mn-cs"/>
                        </a:rPr>
                        <a:t>Tuning parameter</a:t>
                      </a:r>
                      <a:endParaRPr lang="ko-KR" altLang="en-US" sz="1400" kern="1200" dirty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Lasso, Ridge, Elastic Net</a:t>
                      </a:r>
                      <a:endParaRPr lang="ko-KR" altLang="en-US" sz="1400" kern="1200" dirty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kern="1200" dirty="0" err="1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glmnet</a:t>
                      </a:r>
                      <a:endParaRPr lang="ko-KR" altLang="en-US" sz="1400" kern="1200" dirty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alpha = 1 (Lasso)</a:t>
                      </a:r>
                    </a:p>
                    <a:p>
                      <a:pPr algn="l" latinLnBrk="1"/>
                      <a:r>
                        <a:rPr lang="en-US" altLang="ko-KR" sz="14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           0</a:t>
                      </a:r>
                      <a:r>
                        <a:rPr lang="en-US" altLang="ko-KR" sz="1400" kern="1200" baseline="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 (Ridge)</a:t>
                      </a:r>
                    </a:p>
                    <a:p>
                      <a:pPr algn="l" latinLnBrk="1"/>
                      <a:r>
                        <a:rPr lang="en-US" altLang="ko-KR" sz="1400" kern="1200" baseline="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           0.5 (Elastic Net)</a:t>
                      </a:r>
                      <a:endParaRPr lang="en-US" altLang="ko-KR" sz="140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  <a:p>
                      <a:pPr algn="l" latinLnBrk="1"/>
                      <a:r>
                        <a:rPr lang="en-US" altLang="ko-KR" sz="14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lambda = </a:t>
                      </a:r>
                      <a:r>
                        <a:rPr lang="en-US" altLang="ko-KR" sz="14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lambda.min</a:t>
                      </a:r>
                      <a:endParaRPr lang="ko-KR" altLang="en-US" sz="1400" kern="1200" dirty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Random</a:t>
                      </a:r>
                      <a:r>
                        <a:rPr lang="en-US" altLang="ko-KR" sz="1400" kern="1200" baseline="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 Forest</a:t>
                      </a:r>
                      <a:endParaRPr lang="ko-KR" altLang="en-US" sz="1400" kern="1200" dirty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kern="1200" dirty="0" err="1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randomForest</a:t>
                      </a:r>
                      <a:endParaRPr lang="ko-KR" altLang="en-US" sz="1400" kern="1200" dirty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kern="1200" dirty="0" err="1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ntree</a:t>
                      </a:r>
                      <a:r>
                        <a:rPr lang="en-US" altLang="ko-KR" sz="14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 =</a:t>
                      </a:r>
                      <a:r>
                        <a:rPr lang="en-US" altLang="ko-KR" sz="1400" kern="1200" baseline="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 5000</a:t>
                      </a:r>
                    </a:p>
                    <a:p>
                      <a:pPr algn="l" latinLnBrk="1"/>
                      <a:r>
                        <a:rPr lang="en-US" altLang="ko-KR" sz="14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sample size = default</a:t>
                      </a:r>
                    </a:p>
                    <a:p>
                      <a:pPr algn="l" latinLnBrk="1"/>
                      <a:r>
                        <a:rPr lang="en-US" altLang="ko-KR" sz="1400" kern="1200" dirty="0" err="1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maxnodes</a:t>
                      </a:r>
                      <a:r>
                        <a:rPr lang="en-US" altLang="ko-KR" sz="14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 = default</a:t>
                      </a:r>
                      <a:endParaRPr lang="ko-KR" altLang="en-US" sz="1400" kern="1200" dirty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Support Vector </a:t>
                      </a:r>
                      <a:r>
                        <a:rPr lang="en-US" altLang="ko-KR" sz="1400" kern="1200" dirty="0" err="1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Regressor</a:t>
                      </a:r>
                      <a:endParaRPr lang="ko-KR" altLang="en-US" sz="1400" kern="1200" dirty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e1071</a:t>
                      </a:r>
                      <a:endParaRPr lang="ko-KR" altLang="en-US" sz="1400" kern="1200" dirty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kernel = radial</a:t>
                      </a:r>
                      <a:endParaRPr lang="ko-KR" altLang="en-US" sz="1400" kern="1200" dirty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Decision Tree</a:t>
                      </a:r>
                      <a:endParaRPr lang="ko-KR" altLang="en-US" sz="1400" kern="1200" dirty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tree</a:t>
                      </a:r>
                      <a:endParaRPr lang="ko-KR" altLang="en-US" sz="1400" kern="1200" dirty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prune</a:t>
                      </a:r>
                      <a:r>
                        <a:rPr lang="en-US" altLang="ko-KR" sz="1400" kern="1200" baseline="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 tree (best = ?)</a:t>
                      </a:r>
                      <a:endParaRPr lang="ko-KR" altLang="en-US" sz="1400" kern="1200" dirty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Gradient</a:t>
                      </a:r>
                      <a:r>
                        <a:rPr lang="en-US" altLang="ko-KR" sz="1400" kern="1200" baseline="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 Boosting</a:t>
                      </a:r>
                      <a:endParaRPr lang="ko-KR" altLang="en-US" sz="1400" kern="1200" dirty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caret,</a:t>
                      </a:r>
                    </a:p>
                    <a:p>
                      <a:pPr algn="ctr" latinLnBrk="1"/>
                      <a:r>
                        <a:rPr lang="en-US" altLang="ko-KR" sz="1400" kern="1200" dirty="0" err="1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gbm</a:t>
                      </a:r>
                      <a:endParaRPr lang="en-US" altLang="ko-KR" sz="140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distribution</a:t>
                      </a:r>
                      <a:r>
                        <a:rPr lang="en-US" altLang="ko-KR" sz="1400" kern="1200" baseline="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1400" kern="1200" baseline="0" dirty="0" err="1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gaussian</a:t>
                      </a:r>
                      <a:endParaRPr lang="en-US" altLang="ko-KR" sz="1400" kern="1200" baseline="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  <a:p>
                      <a:pPr algn="l" latinLnBrk="1"/>
                      <a:r>
                        <a:rPr lang="en-US" altLang="ko-KR" sz="1400" kern="1200" dirty="0" err="1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n.trees</a:t>
                      </a:r>
                      <a:r>
                        <a:rPr lang="en-US" altLang="ko-KR" sz="14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 = ?</a:t>
                      </a:r>
                    </a:p>
                    <a:p>
                      <a:pPr algn="l" latinLnBrk="1"/>
                      <a:r>
                        <a:rPr lang="en-US" altLang="ko-KR" sz="14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shrinkage = </a:t>
                      </a:r>
                      <a:r>
                        <a:rPr lang="en-US" altLang="ko-KR" sz="14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?</a:t>
                      </a:r>
                      <a:endParaRPr lang="en-US" altLang="ko-KR" sz="140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  <a:p>
                      <a:pPr algn="l" latinLnBrk="1"/>
                      <a:r>
                        <a:rPr lang="en-US" altLang="ko-KR" sz="1400" kern="1200" dirty="0" err="1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interaction.depth</a:t>
                      </a:r>
                      <a:r>
                        <a:rPr lang="en-US" altLang="ko-KR" sz="14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 = ?</a:t>
                      </a:r>
                    </a:p>
                    <a:p>
                      <a:pPr algn="l" latinLnBrk="1"/>
                      <a:r>
                        <a:rPr lang="en-US" altLang="ko-KR" sz="1400" kern="1200" dirty="0" err="1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n.minobsinnode</a:t>
                      </a:r>
                      <a:r>
                        <a:rPr lang="en-US" altLang="ko-KR" sz="14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4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=</a:t>
                      </a:r>
                      <a:r>
                        <a:rPr lang="en-US" altLang="ko-KR" sz="1400" kern="1200" baseline="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 ?</a:t>
                      </a:r>
                      <a:endParaRPr lang="ko-KR" altLang="en-US" sz="1400" kern="1200" dirty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208258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/>
          <p:cNvSpPr/>
          <p:nvPr/>
        </p:nvSpPr>
        <p:spPr>
          <a:xfrm flipV="1">
            <a:off x="0" y="6551967"/>
            <a:ext cx="9144000" cy="357095"/>
          </a:xfrm>
          <a:prstGeom prst="rect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 flipH="1">
            <a:off x="0" y="668269"/>
            <a:ext cx="9144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 flipH="1">
            <a:off x="0" y="6491436"/>
            <a:ext cx="9144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슬라이드 번호 개체 틀 3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655E36B0-F3F2-466F-8968-79D13CE48AA2}" type="slidenum">
              <a:rPr lang="en-US" altLang="ko-KR" smtClean="0"/>
              <a:pPr algn="r"/>
              <a:t>33</a:t>
            </a:fld>
            <a:endParaRPr lang="en-US" dirty="0"/>
          </a:p>
        </p:txBody>
      </p:sp>
      <p:grpSp>
        <p:nvGrpSpPr>
          <p:cNvPr id="2" name="그룹 23"/>
          <p:cNvGrpSpPr/>
          <p:nvPr/>
        </p:nvGrpSpPr>
        <p:grpSpPr>
          <a:xfrm>
            <a:off x="3492227" y="836712"/>
            <a:ext cx="2159567" cy="435025"/>
            <a:chOff x="3492227" y="836712"/>
            <a:chExt cx="2159567" cy="435025"/>
          </a:xfrm>
        </p:grpSpPr>
        <p:cxnSp>
          <p:nvCxnSpPr>
            <p:cNvPr id="31" name="직선 연결선 30"/>
            <p:cNvCxnSpPr/>
            <p:nvPr/>
          </p:nvCxnSpPr>
          <p:spPr>
            <a:xfrm>
              <a:off x="3754393" y="1144489"/>
              <a:ext cx="1635213" cy="0"/>
            </a:xfrm>
            <a:prstGeom prst="line">
              <a:avLst/>
            </a:prstGeom>
            <a:ln>
              <a:solidFill>
                <a:srgbClr val="31313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이등변 삼각형 38"/>
            <p:cNvSpPr/>
            <p:nvPr/>
          </p:nvSpPr>
          <p:spPr>
            <a:xfrm flipV="1">
              <a:off x="4508375" y="1144489"/>
              <a:ext cx="127248" cy="127248"/>
            </a:xfrm>
            <a:prstGeom prst="triangle">
              <a:avLst/>
            </a:prstGeom>
            <a:solidFill>
              <a:srgbClr val="31313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3492227" y="836712"/>
              <a:ext cx="2159567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4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  <a:ea typeface="+mj-ea"/>
                </a:rPr>
                <a:t>Lasso, Ridge, Elastic Net</a:t>
              </a:r>
            </a:p>
          </p:txBody>
        </p:sp>
      </p:grpSp>
      <p:grpSp>
        <p:nvGrpSpPr>
          <p:cNvPr id="3" name="그룹 23"/>
          <p:cNvGrpSpPr/>
          <p:nvPr/>
        </p:nvGrpSpPr>
        <p:grpSpPr>
          <a:xfrm>
            <a:off x="0" y="-2070"/>
            <a:ext cx="9144000" cy="675165"/>
            <a:chOff x="0" y="-2070"/>
            <a:chExt cx="9144000" cy="675165"/>
          </a:xfrm>
        </p:grpSpPr>
        <p:sp>
          <p:nvSpPr>
            <p:cNvPr id="29" name="직사각형 28"/>
            <p:cNvSpPr/>
            <p:nvPr/>
          </p:nvSpPr>
          <p:spPr>
            <a:xfrm>
              <a:off x="0" y="-2070"/>
              <a:ext cx="9144000" cy="622758"/>
            </a:xfrm>
            <a:prstGeom prst="rect">
              <a:avLst/>
            </a:prstGeom>
            <a:solidFill>
              <a:srgbClr val="3131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4" name="그룹 15"/>
            <p:cNvGrpSpPr/>
            <p:nvPr/>
          </p:nvGrpSpPr>
          <p:grpSpPr>
            <a:xfrm>
              <a:off x="329625" y="170809"/>
              <a:ext cx="8100027" cy="292388"/>
              <a:chOff x="1297980" y="170809"/>
              <a:chExt cx="6650181" cy="292388"/>
            </a:xfrm>
          </p:grpSpPr>
          <p:grpSp>
            <p:nvGrpSpPr>
              <p:cNvPr id="5" name="그룹 14"/>
              <p:cNvGrpSpPr/>
              <p:nvPr/>
            </p:nvGrpSpPr>
            <p:grpSpPr>
              <a:xfrm>
                <a:off x="1297980" y="170809"/>
                <a:ext cx="3541672" cy="292388"/>
                <a:chOff x="1297980" y="170809"/>
                <a:chExt cx="3541672" cy="292388"/>
              </a:xfrm>
            </p:grpSpPr>
            <p:sp>
              <p:nvSpPr>
                <p:cNvPr id="43" name="TextBox 42"/>
                <p:cNvSpPr txBox="1"/>
                <p:nvPr/>
              </p:nvSpPr>
              <p:spPr>
                <a:xfrm>
                  <a:off x="2034722" y="170809"/>
                  <a:ext cx="1221349" cy="29238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300" dirty="0" smtClean="0">
                      <a:ln>
                        <a:solidFill>
                          <a:srgbClr val="F3F3F3">
                            <a:alpha val="31000"/>
                          </a:srgbClr>
                        </a:solidFill>
                      </a:ln>
                      <a:solidFill>
                        <a:srgbClr val="F3F3F3"/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+mj-ea"/>
                      <a:ea typeface="+mj-ea"/>
                    </a:rPr>
                    <a:t>데이터 정의서</a:t>
                  </a:r>
                  <a:endParaRPr lang="ko-KR" altLang="en-US" sz="1300" dirty="0">
                    <a:ln>
                      <a:solidFill>
                        <a:srgbClr val="F3F3F3">
                          <a:alpha val="31000"/>
                        </a:srgbClr>
                      </a:solidFill>
                    </a:ln>
                    <a:solidFill>
                      <a:srgbClr val="F3F3F3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+mj-ea"/>
                    <a:ea typeface="+mj-ea"/>
                  </a:endParaRPr>
                </a:p>
              </p:txBody>
            </p:sp>
            <p:sp>
              <p:nvSpPr>
                <p:cNvPr id="50" name="TextBox 49"/>
                <p:cNvSpPr txBox="1"/>
                <p:nvPr/>
              </p:nvSpPr>
              <p:spPr>
                <a:xfrm>
                  <a:off x="3242033" y="170809"/>
                  <a:ext cx="1597619" cy="29238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300" dirty="0" smtClean="0">
                      <a:ln>
                        <a:solidFill>
                          <a:srgbClr val="F3F3F3">
                            <a:alpha val="31000"/>
                          </a:srgbClr>
                        </a:solidFill>
                      </a:ln>
                      <a:solidFill>
                        <a:srgbClr val="F3F3F3"/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+mj-ea"/>
                      <a:ea typeface="+mj-ea"/>
                    </a:rPr>
                    <a:t>데이터 검증 결과서</a:t>
                  </a:r>
                  <a:endParaRPr lang="ko-KR" altLang="en-US" sz="1300" dirty="0">
                    <a:ln>
                      <a:solidFill>
                        <a:srgbClr val="F3F3F3">
                          <a:alpha val="31000"/>
                        </a:srgbClr>
                      </a:solidFill>
                    </a:ln>
                    <a:solidFill>
                      <a:srgbClr val="F3F3F3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+mj-ea"/>
                    <a:ea typeface="+mj-ea"/>
                  </a:endParaRPr>
                </a:p>
              </p:txBody>
            </p:sp>
            <p:sp>
              <p:nvSpPr>
                <p:cNvPr id="51" name="TextBox 50"/>
                <p:cNvSpPr txBox="1"/>
                <p:nvPr/>
              </p:nvSpPr>
              <p:spPr>
                <a:xfrm>
                  <a:off x="1297980" y="170809"/>
                  <a:ext cx="726418" cy="29238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300" dirty="0" smtClean="0">
                      <a:ln>
                        <a:solidFill>
                          <a:srgbClr val="F3F3F3">
                            <a:alpha val="31000"/>
                          </a:srgbClr>
                        </a:solidFill>
                      </a:ln>
                      <a:solidFill>
                        <a:srgbClr val="F3F3F3"/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+mj-ea"/>
                      <a:ea typeface="+mj-ea"/>
                    </a:rPr>
                    <a:t>분석개요</a:t>
                  </a:r>
                  <a:endParaRPr lang="en-US" altLang="ko-KR" sz="1300" dirty="0" smtClean="0">
                    <a:ln>
                      <a:solidFill>
                        <a:srgbClr val="F3F3F3">
                          <a:alpha val="31000"/>
                        </a:srgbClr>
                      </a:solidFill>
                    </a:ln>
                    <a:solidFill>
                      <a:srgbClr val="F3F3F3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+mj-ea"/>
                    <a:ea typeface="+mj-ea"/>
                  </a:endParaRPr>
                </a:p>
              </p:txBody>
            </p:sp>
          </p:grpSp>
          <p:grpSp>
            <p:nvGrpSpPr>
              <p:cNvPr id="6" name="그룹 13"/>
              <p:cNvGrpSpPr/>
              <p:nvPr/>
            </p:nvGrpSpPr>
            <p:grpSpPr>
              <a:xfrm>
                <a:off x="4986271" y="170809"/>
                <a:ext cx="2961890" cy="292388"/>
                <a:chOff x="4986271" y="170809"/>
                <a:chExt cx="2961890" cy="292388"/>
              </a:xfrm>
            </p:grpSpPr>
            <p:sp>
              <p:nvSpPr>
                <p:cNvPr id="37" name="TextBox 36"/>
                <p:cNvSpPr txBox="1"/>
                <p:nvPr/>
              </p:nvSpPr>
              <p:spPr>
                <a:xfrm>
                  <a:off x="6071325" y="170809"/>
                  <a:ext cx="1343979" cy="29238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300" dirty="0" smtClean="0">
                      <a:ln>
                        <a:solidFill>
                          <a:srgbClr val="F3F3F3">
                            <a:alpha val="31000"/>
                          </a:srgbClr>
                        </a:solidFill>
                      </a:ln>
                      <a:solidFill>
                        <a:srgbClr val="F3F3F3"/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+mj-ea"/>
                      <a:ea typeface="+mj-ea"/>
                    </a:rPr>
                    <a:t>데이터 분석 보고서</a:t>
                  </a:r>
                  <a:endParaRPr lang="ko-KR" altLang="en-US" sz="1300" dirty="0">
                    <a:ln>
                      <a:solidFill>
                        <a:srgbClr val="F3F3F3">
                          <a:alpha val="31000"/>
                        </a:srgbClr>
                      </a:solidFill>
                    </a:ln>
                    <a:solidFill>
                      <a:srgbClr val="F3F3F3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+mj-ea"/>
                    <a:ea typeface="+mj-ea"/>
                  </a:endParaRPr>
                </a:p>
              </p:txBody>
            </p:sp>
            <p:sp>
              <p:nvSpPr>
                <p:cNvPr id="38" name="TextBox 37"/>
                <p:cNvSpPr txBox="1"/>
                <p:nvPr/>
              </p:nvSpPr>
              <p:spPr>
                <a:xfrm>
                  <a:off x="7522804" y="170809"/>
                  <a:ext cx="425357" cy="29238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300" dirty="0" smtClean="0">
                      <a:ln>
                        <a:solidFill>
                          <a:srgbClr val="F3F3F3">
                            <a:alpha val="31000"/>
                          </a:srgbClr>
                        </a:solidFill>
                      </a:ln>
                      <a:solidFill>
                        <a:srgbClr val="F3F3F3"/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+mj-ea"/>
                      <a:ea typeface="+mj-ea"/>
                    </a:rPr>
                    <a:t>결론</a:t>
                  </a:r>
                  <a:endParaRPr lang="ko-KR" altLang="en-US" sz="1300" dirty="0">
                    <a:ln>
                      <a:solidFill>
                        <a:srgbClr val="F3F3F3">
                          <a:alpha val="31000"/>
                        </a:srgbClr>
                      </a:solidFill>
                    </a:ln>
                    <a:solidFill>
                      <a:srgbClr val="F3F3F3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+mj-ea"/>
                    <a:ea typeface="+mj-ea"/>
                  </a:endParaRPr>
                </a:p>
              </p:txBody>
            </p:sp>
            <p:sp>
              <p:nvSpPr>
                <p:cNvPr id="42" name="TextBox 41"/>
                <p:cNvSpPr txBox="1"/>
                <p:nvPr/>
              </p:nvSpPr>
              <p:spPr>
                <a:xfrm>
                  <a:off x="4986271" y="170809"/>
                  <a:ext cx="884667" cy="29238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300" dirty="0" smtClean="0">
                      <a:ln>
                        <a:solidFill>
                          <a:srgbClr val="F3F3F3">
                            <a:alpha val="31000"/>
                          </a:srgbClr>
                        </a:solidFill>
                      </a:ln>
                      <a:solidFill>
                        <a:srgbClr val="F3F3F3"/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+mj-ea"/>
                      <a:ea typeface="+mj-ea"/>
                    </a:rPr>
                    <a:t>데이터 탐색</a:t>
                  </a:r>
                  <a:endParaRPr lang="ko-KR" altLang="en-US" sz="1300" dirty="0">
                    <a:ln>
                      <a:solidFill>
                        <a:srgbClr val="F3F3F3">
                          <a:alpha val="31000"/>
                        </a:srgbClr>
                      </a:solidFill>
                    </a:ln>
                    <a:solidFill>
                      <a:srgbClr val="F3F3F3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+mj-ea"/>
                    <a:ea typeface="+mj-ea"/>
                  </a:endParaRPr>
                </a:p>
              </p:txBody>
            </p:sp>
          </p:grpSp>
        </p:grpSp>
        <p:sp>
          <p:nvSpPr>
            <p:cNvPr id="33" name="이등변 삼각형 32"/>
            <p:cNvSpPr/>
            <p:nvPr/>
          </p:nvSpPr>
          <p:spPr>
            <a:xfrm>
              <a:off x="6876256" y="457071"/>
              <a:ext cx="216024" cy="216024"/>
            </a:xfrm>
            <a:prstGeom prst="triangle">
              <a:avLst/>
            </a:prstGeom>
            <a:solidFill>
              <a:srgbClr val="DD811C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356981" y="1538208"/>
            <a:ext cx="8643998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AutoNum type="arabicPeriod"/>
            </a:pPr>
            <a:r>
              <a:rPr lang="en-US" altLang="ko-KR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  <a:ea typeface="+mj-ea"/>
              </a:rPr>
              <a:t> Lasso : </a:t>
            </a:r>
            <a:r>
              <a:rPr lang="ko-KR" altLang="ko-KR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  <a:ea typeface="+mj-ea"/>
              </a:rPr>
              <a:t>통계 모델의 예측 정확도와 해석 가능성을 높이기 위해 변수 선택</a:t>
            </a:r>
            <a:r>
              <a:rPr lang="en-US" altLang="ko-KR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  <a:ea typeface="+mj-ea"/>
              </a:rPr>
              <a:t>,</a:t>
            </a:r>
            <a:r>
              <a:rPr lang="ko-KR" altLang="ko-KR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  <a:ea typeface="+mj-ea"/>
              </a:rPr>
              <a:t> 정규화를 수행하는 회귀 </a:t>
            </a:r>
            <a:r>
              <a:rPr lang="ko-KR" altLang="en-US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  <a:ea typeface="+mj-ea"/>
              </a:rPr>
              <a:t>모델</a:t>
            </a:r>
            <a:endParaRPr lang="en-US" altLang="ko-KR" sz="1400" dirty="0" smtClean="0">
              <a:ln>
                <a:solidFill>
                  <a:srgbClr val="313131">
                    <a:alpha val="33000"/>
                  </a:srgbClr>
                </a:solidFill>
              </a:ln>
              <a:solidFill>
                <a:srgbClr val="313131"/>
              </a:solidFill>
              <a:latin typeface="+mj-ea"/>
              <a:ea typeface="+mj-ea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400" dirty="0" smtClean="0">
              <a:ln>
                <a:solidFill>
                  <a:srgbClr val="313131">
                    <a:alpha val="33000"/>
                  </a:srgbClr>
                </a:solidFill>
              </a:ln>
              <a:solidFill>
                <a:srgbClr val="313131"/>
              </a:solidFill>
              <a:latin typeface="+mj-ea"/>
              <a:ea typeface="+mj-ea"/>
            </a:endParaRPr>
          </a:p>
          <a:p>
            <a:pPr marL="285750" indent="-285750"/>
            <a:r>
              <a:rPr lang="en-US" altLang="ko-KR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  <a:ea typeface="+mj-ea"/>
              </a:rPr>
              <a:t>2. Ridge : </a:t>
            </a:r>
            <a:r>
              <a:rPr lang="ko-KR" altLang="en-US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  <a:ea typeface="+mj-ea"/>
              </a:rPr>
              <a:t>기존 선형 회귀의 과대 적합을 일부 해소시킬 수 있는 모델</a:t>
            </a:r>
            <a:r>
              <a:rPr lang="en-US" altLang="ko-KR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  <a:ea typeface="+mj-ea"/>
              </a:rPr>
              <a:t>, </a:t>
            </a:r>
            <a:r>
              <a:rPr lang="ko-KR" altLang="en-US" sz="1400" dirty="0" err="1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  <a:ea typeface="+mj-ea"/>
              </a:rPr>
              <a:t>다중공선성</a:t>
            </a:r>
            <a:r>
              <a:rPr lang="ko-KR" altLang="en-US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  <a:ea typeface="+mj-ea"/>
              </a:rPr>
              <a:t> 제거하기 위하여 쓰임</a:t>
            </a:r>
            <a:endParaRPr lang="en-US" altLang="ko-KR" sz="1400" dirty="0" smtClean="0">
              <a:ln>
                <a:solidFill>
                  <a:srgbClr val="313131">
                    <a:alpha val="33000"/>
                  </a:srgbClr>
                </a:solidFill>
              </a:ln>
              <a:solidFill>
                <a:srgbClr val="313131"/>
              </a:solidFill>
              <a:latin typeface="+mj-ea"/>
              <a:ea typeface="+mj-ea"/>
            </a:endParaRPr>
          </a:p>
          <a:p>
            <a:endParaRPr lang="en-US" altLang="ko-KR" sz="1400" dirty="0" smtClean="0">
              <a:ln>
                <a:solidFill>
                  <a:srgbClr val="313131">
                    <a:alpha val="33000"/>
                  </a:srgbClr>
                </a:solidFill>
              </a:ln>
              <a:solidFill>
                <a:srgbClr val="313131"/>
              </a:solidFill>
              <a:latin typeface="+mj-ea"/>
              <a:ea typeface="+mj-ea"/>
            </a:endParaRPr>
          </a:p>
          <a:p>
            <a:pPr marL="284400" indent="-284400"/>
            <a:r>
              <a:rPr lang="en-US" altLang="ko-KR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  <a:ea typeface="+mj-ea"/>
              </a:rPr>
              <a:t>3. Elastic Net : Lasso, Ridge</a:t>
            </a:r>
            <a:r>
              <a:rPr lang="ko-KR" altLang="en-US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  <a:ea typeface="+mj-ea"/>
              </a:rPr>
              <a:t>의 </a:t>
            </a:r>
            <a:r>
              <a:rPr lang="ko-KR" altLang="en-US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</a:rPr>
              <a:t>선형 결합을 통해 </a:t>
            </a:r>
            <a:r>
              <a:rPr lang="ko-KR" altLang="en-US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  <a:ea typeface="+mj-ea"/>
              </a:rPr>
              <a:t>패널티를 해소하는 정규화 된 회귀 모델 </a:t>
            </a:r>
            <a:endParaRPr lang="en-US" altLang="ko-KR" sz="1400" dirty="0" smtClean="0">
              <a:ln>
                <a:solidFill>
                  <a:srgbClr val="313131">
                    <a:alpha val="33000"/>
                  </a:srgbClr>
                </a:solidFill>
              </a:ln>
              <a:solidFill>
                <a:srgbClr val="313131"/>
              </a:solidFill>
              <a:latin typeface="+mj-ea"/>
              <a:ea typeface="+mj-ea"/>
            </a:endParaRPr>
          </a:p>
          <a:p>
            <a:pPr marL="284400" indent="-284400">
              <a:buFont typeface="Wingdings" pitchFamily="2" charset="2"/>
              <a:buChar char="ü"/>
            </a:pPr>
            <a:endParaRPr lang="en-US" altLang="ko-KR" sz="1400" dirty="0" smtClean="0">
              <a:ln>
                <a:solidFill>
                  <a:srgbClr val="313131">
                    <a:alpha val="33000"/>
                  </a:srgbClr>
                </a:solidFill>
              </a:ln>
              <a:solidFill>
                <a:srgbClr val="313131"/>
              </a:solidFill>
              <a:latin typeface="+mj-ea"/>
              <a:ea typeface="+mj-ea"/>
            </a:endParaRPr>
          </a:p>
          <a:p>
            <a:pPr marL="284400" indent="-284400">
              <a:buFont typeface="Wingdings" pitchFamily="2" charset="2"/>
              <a:buChar char="ü"/>
            </a:pPr>
            <a:r>
              <a:rPr lang="ko-KR" altLang="en-US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  <a:ea typeface="+mj-ea"/>
              </a:rPr>
              <a:t>최적화 된 </a:t>
            </a:r>
            <a:r>
              <a:rPr lang="en-US" altLang="ko-KR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  <a:ea typeface="+mj-ea"/>
              </a:rPr>
              <a:t>lambda(min lambda) </a:t>
            </a:r>
            <a:r>
              <a:rPr lang="ko-KR" altLang="en-US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  <a:ea typeface="+mj-ea"/>
              </a:rPr>
              <a:t>값을 찾기 위해 다음과 같은 작업 수행</a:t>
            </a:r>
            <a:endParaRPr lang="en-US" altLang="ko-KR" sz="1400" dirty="0" smtClean="0">
              <a:ln>
                <a:solidFill>
                  <a:srgbClr val="313131">
                    <a:alpha val="33000"/>
                  </a:srgbClr>
                </a:solidFill>
              </a:ln>
              <a:solidFill>
                <a:srgbClr val="313131"/>
              </a:solidFill>
              <a:latin typeface="+mj-ea"/>
              <a:ea typeface="+mj-ea"/>
            </a:endParaRPr>
          </a:p>
        </p:txBody>
      </p:sp>
      <p:grpSp>
        <p:nvGrpSpPr>
          <p:cNvPr id="44" name="그룹 43"/>
          <p:cNvGrpSpPr/>
          <p:nvPr/>
        </p:nvGrpSpPr>
        <p:grpSpPr>
          <a:xfrm>
            <a:off x="240247" y="3528930"/>
            <a:ext cx="8663506" cy="2780390"/>
            <a:chOff x="228974" y="2493168"/>
            <a:chExt cx="8663506" cy="2780390"/>
          </a:xfrm>
        </p:grpSpPr>
        <p:sp>
          <p:nvSpPr>
            <p:cNvPr id="45" name="TextBox 44"/>
            <p:cNvSpPr txBox="1"/>
            <p:nvPr/>
          </p:nvSpPr>
          <p:spPr>
            <a:xfrm>
              <a:off x="1313184" y="4965781"/>
              <a:ext cx="72008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  <a:ea typeface="+mj-ea"/>
                </a:rPr>
                <a:t>Lasso</a:t>
              </a:r>
              <a:endParaRPr lang="ko-KR" altLang="en-US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  <a:ea typeface="+mj-ea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4246685" y="4950185"/>
              <a:ext cx="64807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  <a:ea typeface="+mj-ea"/>
                </a:rPr>
                <a:t>Ridge</a:t>
              </a:r>
              <a:endParaRPr lang="ko-KR" altLang="en-US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  <a:ea typeface="+mj-ea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7001816" y="4941168"/>
              <a:ext cx="11521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  <a:ea typeface="+mj-ea"/>
                </a:rPr>
                <a:t>Elastic Net</a:t>
              </a:r>
              <a:endParaRPr lang="ko-KR" altLang="en-US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  <a:ea typeface="+mj-ea"/>
              </a:endParaRPr>
            </a:p>
          </p:txBody>
        </p:sp>
        <p:pic>
          <p:nvPicPr>
            <p:cNvPr id="48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28974" y="2493168"/>
              <a:ext cx="2777429" cy="2448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9" name="Picture 7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087419" y="2493168"/>
              <a:ext cx="2829583" cy="2448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2" name="Picture 8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6016958" y="2493168"/>
              <a:ext cx="2875522" cy="2448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  <p:extLst>
      <p:ext uri="{BB962C8B-B14F-4D97-AF65-F5344CB8AC3E}">
        <p14:creationId xmlns:p14="http://schemas.microsoft.com/office/powerpoint/2010/main" xmlns="" val="3225146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/>
          <p:cNvSpPr/>
          <p:nvPr/>
        </p:nvSpPr>
        <p:spPr>
          <a:xfrm flipV="1">
            <a:off x="0" y="6551967"/>
            <a:ext cx="9144000" cy="357095"/>
          </a:xfrm>
          <a:prstGeom prst="rect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 flipH="1">
            <a:off x="0" y="668269"/>
            <a:ext cx="9144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 flipH="1">
            <a:off x="0" y="6491436"/>
            <a:ext cx="9144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슬라이드 번호 개체 틀 3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655E36B0-F3F2-466F-8968-79D13CE48AA2}" type="slidenum">
              <a:rPr lang="en-US" altLang="ko-KR" smtClean="0"/>
              <a:pPr algn="r"/>
              <a:t>34</a:t>
            </a:fld>
            <a:endParaRPr lang="en-US" dirty="0"/>
          </a:p>
        </p:txBody>
      </p:sp>
      <p:grpSp>
        <p:nvGrpSpPr>
          <p:cNvPr id="2" name="그룹 23"/>
          <p:cNvGrpSpPr/>
          <p:nvPr/>
        </p:nvGrpSpPr>
        <p:grpSpPr>
          <a:xfrm>
            <a:off x="3492227" y="836712"/>
            <a:ext cx="2159567" cy="435025"/>
            <a:chOff x="3492227" y="836712"/>
            <a:chExt cx="2159567" cy="435025"/>
          </a:xfrm>
        </p:grpSpPr>
        <p:cxnSp>
          <p:nvCxnSpPr>
            <p:cNvPr id="31" name="직선 연결선 30"/>
            <p:cNvCxnSpPr/>
            <p:nvPr/>
          </p:nvCxnSpPr>
          <p:spPr>
            <a:xfrm>
              <a:off x="3754393" y="1144489"/>
              <a:ext cx="1635213" cy="0"/>
            </a:xfrm>
            <a:prstGeom prst="line">
              <a:avLst/>
            </a:prstGeom>
            <a:ln>
              <a:solidFill>
                <a:srgbClr val="31313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이등변 삼각형 38"/>
            <p:cNvSpPr/>
            <p:nvPr/>
          </p:nvSpPr>
          <p:spPr>
            <a:xfrm flipV="1">
              <a:off x="4508375" y="1144489"/>
              <a:ext cx="127248" cy="127248"/>
            </a:xfrm>
            <a:prstGeom prst="triangle">
              <a:avLst/>
            </a:prstGeom>
            <a:solidFill>
              <a:srgbClr val="31313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3492227" y="836712"/>
              <a:ext cx="2159567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4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  <a:ea typeface="+mj-ea"/>
                </a:rPr>
                <a:t>Lasso, Ridge, Elastic Net</a:t>
              </a:r>
            </a:p>
          </p:txBody>
        </p:sp>
      </p:grpSp>
      <p:grpSp>
        <p:nvGrpSpPr>
          <p:cNvPr id="3" name="그룹 23"/>
          <p:cNvGrpSpPr/>
          <p:nvPr/>
        </p:nvGrpSpPr>
        <p:grpSpPr>
          <a:xfrm>
            <a:off x="0" y="-2070"/>
            <a:ext cx="9144000" cy="675165"/>
            <a:chOff x="0" y="-2070"/>
            <a:chExt cx="9144000" cy="675165"/>
          </a:xfrm>
        </p:grpSpPr>
        <p:sp>
          <p:nvSpPr>
            <p:cNvPr id="29" name="직사각형 28"/>
            <p:cNvSpPr/>
            <p:nvPr/>
          </p:nvSpPr>
          <p:spPr>
            <a:xfrm>
              <a:off x="0" y="-2070"/>
              <a:ext cx="9144000" cy="622758"/>
            </a:xfrm>
            <a:prstGeom prst="rect">
              <a:avLst/>
            </a:prstGeom>
            <a:solidFill>
              <a:srgbClr val="3131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4" name="그룹 15"/>
            <p:cNvGrpSpPr/>
            <p:nvPr/>
          </p:nvGrpSpPr>
          <p:grpSpPr>
            <a:xfrm>
              <a:off x="329625" y="170809"/>
              <a:ext cx="8100027" cy="292388"/>
              <a:chOff x="1297980" y="170809"/>
              <a:chExt cx="6650181" cy="292388"/>
            </a:xfrm>
          </p:grpSpPr>
          <p:grpSp>
            <p:nvGrpSpPr>
              <p:cNvPr id="5" name="그룹 14"/>
              <p:cNvGrpSpPr/>
              <p:nvPr/>
            </p:nvGrpSpPr>
            <p:grpSpPr>
              <a:xfrm>
                <a:off x="1297980" y="170809"/>
                <a:ext cx="3541672" cy="292388"/>
                <a:chOff x="1297980" y="170809"/>
                <a:chExt cx="3541672" cy="292388"/>
              </a:xfrm>
            </p:grpSpPr>
            <p:sp>
              <p:nvSpPr>
                <p:cNvPr id="43" name="TextBox 42"/>
                <p:cNvSpPr txBox="1"/>
                <p:nvPr/>
              </p:nvSpPr>
              <p:spPr>
                <a:xfrm>
                  <a:off x="2034722" y="170809"/>
                  <a:ext cx="1221349" cy="29238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300" dirty="0" smtClean="0">
                      <a:ln>
                        <a:solidFill>
                          <a:srgbClr val="F3F3F3">
                            <a:alpha val="31000"/>
                          </a:srgbClr>
                        </a:solidFill>
                      </a:ln>
                      <a:solidFill>
                        <a:srgbClr val="F3F3F3"/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+mj-ea"/>
                      <a:ea typeface="+mj-ea"/>
                    </a:rPr>
                    <a:t>데이터 정의서</a:t>
                  </a:r>
                  <a:endParaRPr lang="ko-KR" altLang="en-US" sz="1300" dirty="0">
                    <a:ln>
                      <a:solidFill>
                        <a:srgbClr val="F3F3F3">
                          <a:alpha val="31000"/>
                        </a:srgbClr>
                      </a:solidFill>
                    </a:ln>
                    <a:solidFill>
                      <a:srgbClr val="F3F3F3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+mj-ea"/>
                    <a:ea typeface="+mj-ea"/>
                  </a:endParaRPr>
                </a:p>
              </p:txBody>
            </p:sp>
            <p:sp>
              <p:nvSpPr>
                <p:cNvPr id="50" name="TextBox 49"/>
                <p:cNvSpPr txBox="1"/>
                <p:nvPr/>
              </p:nvSpPr>
              <p:spPr>
                <a:xfrm>
                  <a:off x="3242033" y="170809"/>
                  <a:ext cx="1597619" cy="29238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300" dirty="0" smtClean="0">
                      <a:ln>
                        <a:solidFill>
                          <a:srgbClr val="F3F3F3">
                            <a:alpha val="31000"/>
                          </a:srgbClr>
                        </a:solidFill>
                      </a:ln>
                      <a:solidFill>
                        <a:srgbClr val="F3F3F3"/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+mj-ea"/>
                      <a:ea typeface="+mj-ea"/>
                    </a:rPr>
                    <a:t>데이터 검증 결과서</a:t>
                  </a:r>
                  <a:endParaRPr lang="ko-KR" altLang="en-US" sz="1300" dirty="0">
                    <a:ln>
                      <a:solidFill>
                        <a:srgbClr val="F3F3F3">
                          <a:alpha val="31000"/>
                        </a:srgbClr>
                      </a:solidFill>
                    </a:ln>
                    <a:solidFill>
                      <a:srgbClr val="F3F3F3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+mj-ea"/>
                    <a:ea typeface="+mj-ea"/>
                  </a:endParaRPr>
                </a:p>
              </p:txBody>
            </p:sp>
            <p:sp>
              <p:nvSpPr>
                <p:cNvPr id="51" name="TextBox 50"/>
                <p:cNvSpPr txBox="1"/>
                <p:nvPr/>
              </p:nvSpPr>
              <p:spPr>
                <a:xfrm>
                  <a:off x="1297980" y="170809"/>
                  <a:ext cx="726418" cy="29238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300" dirty="0" smtClean="0">
                      <a:ln>
                        <a:solidFill>
                          <a:srgbClr val="F3F3F3">
                            <a:alpha val="31000"/>
                          </a:srgbClr>
                        </a:solidFill>
                      </a:ln>
                      <a:solidFill>
                        <a:srgbClr val="F3F3F3"/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+mj-ea"/>
                      <a:ea typeface="+mj-ea"/>
                    </a:rPr>
                    <a:t>분석개요</a:t>
                  </a:r>
                  <a:endParaRPr lang="en-US" altLang="ko-KR" sz="1300" dirty="0" smtClean="0">
                    <a:ln>
                      <a:solidFill>
                        <a:srgbClr val="F3F3F3">
                          <a:alpha val="31000"/>
                        </a:srgbClr>
                      </a:solidFill>
                    </a:ln>
                    <a:solidFill>
                      <a:srgbClr val="F3F3F3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+mj-ea"/>
                    <a:ea typeface="+mj-ea"/>
                  </a:endParaRPr>
                </a:p>
              </p:txBody>
            </p:sp>
          </p:grpSp>
          <p:grpSp>
            <p:nvGrpSpPr>
              <p:cNvPr id="6" name="그룹 13"/>
              <p:cNvGrpSpPr/>
              <p:nvPr/>
            </p:nvGrpSpPr>
            <p:grpSpPr>
              <a:xfrm>
                <a:off x="4986271" y="170809"/>
                <a:ext cx="2961890" cy="292388"/>
                <a:chOff x="4986271" y="170809"/>
                <a:chExt cx="2961890" cy="292388"/>
              </a:xfrm>
            </p:grpSpPr>
            <p:sp>
              <p:nvSpPr>
                <p:cNvPr id="37" name="TextBox 36"/>
                <p:cNvSpPr txBox="1"/>
                <p:nvPr/>
              </p:nvSpPr>
              <p:spPr>
                <a:xfrm>
                  <a:off x="6071325" y="170809"/>
                  <a:ext cx="1343979" cy="29238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300" dirty="0" smtClean="0">
                      <a:ln>
                        <a:solidFill>
                          <a:srgbClr val="F3F3F3">
                            <a:alpha val="31000"/>
                          </a:srgbClr>
                        </a:solidFill>
                      </a:ln>
                      <a:solidFill>
                        <a:srgbClr val="F3F3F3"/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+mj-ea"/>
                      <a:ea typeface="+mj-ea"/>
                    </a:rPr>
                    <a:t>데이터 분석 보고서</a:t>
                  </a:r>
                  <a:endParaRPr lang="ko-KR" altLang="en-US" sz="1300" dirty="0">
                    <a:ln>
                      <a:solidFill>
                        <a:srgbClr val="F3F3F3">
                          <a:alpha val="31000"/>
                        </a:srgbClr>
                      </a:solidFill>
                    </a:ln>
                    <a:solidFill>
                      <a:srgbClr val="F3F3F3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+mj-ea"/>
                    <a:ea typeface="+mj-ea"/>
                  </a:endParaRPr>
                </a:p>
              </p:txBody>
            </p:sp>
            <p:sp>
              <p:nvSpPr>
                <p:cNvPr id="38" name="TextBox 37"/>
                <p:cNvSpPr txBox="1"/>
                <p:nvPr/>
              </p:nvSpPr>
              <p:spPr>
                <a:xfrm>
                  <a:off x="7522804" y="170809"/>
                  <a:ext cx="425357" cy="29238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300" dirty="0" smtClean="0">
                      <a:ln>
                        <a:solidFill>
                          <a:srgbClr val="F3F3F3">
                            <a:alpha val="31000"/>
                          </a:srgbClr>
                        </a:solidFill>
                      </a:ln>
                      <a:solidFill>
                        <a:srgbClr val="F3F3F3"/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+mj-ea"/>
                      <a:ea typeface="+mj-ea"/>
                    </a:rPr>
                    <a:t>결론</a:t>
                  </a:r>
                  <a:endParaRPr lang="ko-KR" altLang="en-US" sz="1300" dirty="0">
                    <a:ln>
                      <a:solidFill>
                        <a:srgbClr val="F3F3F3">
                          <a:alpha val="31000"/>
                        </a:srgbClr>
                      </a:solidFill>
                    </a:ln>
                    <a:solidFill>
                      <a:srgbClr val="F3F3F3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+mj-ea"/>
                    <a:ea typeface="+mj-ea"/>
                  </a:endParaRPr>
                </a:p>
              </p:txBody>
            </p:sp>
            <p:sp>
              <p:nvSpPr>
                <p:cNvPr id="42" name="TextBox 41"/>
                <p:cNvSpPr txBox="1"/>
                <p:nvPr/>
              </p:nvSpPr>
              <p:spPr>
                <a:xfrm>
                  <a:off x="4986271" y="170809"/>
                  <a:ext cx="884667" cy="29238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300" dirty="0" smtClean="0">
                      <a:ln>
                        <a:solidFill>
                          <a:srgbClr val="F3F3F3">
                            <a:alpha val="31000"/>
                          </a:srgbClr>
                        </a:solidFill>
                      </a:ln>
                      <a:solidFill>
                        <a:srgbClr val="F3F3F3"/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+mj-ea"/>
                      <a:ea typeface="+mj-ea"/>
                    </a:rPr>
                    <a:t>데이터 탐색</a:t>
                  </a:r>
                  <a:endParaRPr lang="ko-KR" altLang="en-US" sz="1300" dirty="0">
                    <a:ln>
                      <a:solidFill>
                        <a:srgbClr val="F3F3F3">
                          <a:alpha val="31000"/>
                        </a:srgbClr>
                      </a:solidFill>
                    </a:ln>
                    <a:solidFill>
                      <a:srgbClr val="F3F3F3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+mj-ea"/>
                    <a:ea typeface="+mj-ea"/>
                  </a:endParaRPr>
                </a:p>
              </p:txBody>
            </p:sp>
          </p:grpSp>
        </p:grpSp>
        <p:sp>
          <p:nvSpPr>
            <p:cNvPr id="33" name="이등변 삼각형 32"/>
            <p:cNvSpPr/>
            <p:nvPr/>
          </p:nvSpPr>
          <p:spPr>
            <a:xfrm>
              <a:off x="6876256" y="457071"/>
              <a:ext cx="216024" cy="216024"/>
            </a:xfrm>
            <a:prstGeom prst="triangle">
              <a:avLst/>
            </a:prstGeom>
            <a:solidFill>
              <a:srgbClr val="DD811C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356981" y="1538208"/>
            <a:ext cx="864399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  <a:ea typeface="+mj-ea"/>
              </a:rPr>
              <a:t>tuning parameter : lambda = lambda.min</a:t>
            </a:r>
            <a:r>
              <a:rPr lang="ko-KR" altLang="en-US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  <a:ea typeface="+mj-ea"/>
              </a:rPr>
              <a:t>으로 추정된 </a:t>
            </a:r>
            <a:r>
              <a:rPr lang="en-US" altLang="ko-KR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  <a:ea typeface="+mj-ea"/>
              </a:rPr>
              <a:t>beta </a:t>
            </a:r>
            <a:r>
              <a:rPr lang="ko-KR" altLang="en-US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  <a:ea typeface="+mj-ea"/>
              </a:rPr>
              <a:t>값은 아래와 같음</a:t>
            </a:r>
            <a:endParaRPr lang="en-US" altLang="ko-KR" sz="1400" dirty="0" smtClean="0">
              <a:ln>
                <a:solidFill>
                  <a:srgbClr val="313131">
                    <a:alpha val="33000"/>
                  </a:srgbClr>
                </a:solidFill>
              </a:ln>
              <a:solidFill>
                <a:srgbClr val="313131"/>
              </a:solidFill>
              <a:latin typeface="+mj-ea"/>
              <a:ea typeface="+mj-ea"/>
            </a:endParaRPr>
          </a:p>
          <a:p>
            <a:pPr>
              <a:buFont typeface="Wingdings" pitchFamily="2" charset="2"/>
              <a:buChar char="ü"/>
            </a:pPr>
            <a:endParaRPr lang="en-US" altLang="ko-KR" sz="1400" dirty="0">
              <a:ln>
                <a:solidFill>
                  <a:srgbClr val="313131">
                    <a:alpha val="33000"/>
                  </a:srgbClr>
                </a:solidFill>
              </a:ln>
              <a:solidFill>
                <a:srgbClr val="313131"/>
              </a:solidFill>
              <a:latin typeface="+mj-ea"/>
              <a:ea typeface="+mj-ea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</a:rPr>
              <a:t>Lasso, Elastic Net</a:t>
            </a:r>
            <a:r>
              <a:rPr lang="ko-KR" altLang="en-US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</a:rPr>
              <a:t>은 변수 선택 </a:t>
            </a:r>
            <a:r>
              <a:rPr lang="ko-KR" altLang="en-US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</a:rPr>
              <a:t>기능 존재</a:t>
            </a:r>
            <a:endParaRPr lang="en-US" altLang="ko-KR" sz="1400" dirty="0">
              <a:ln>
                <a:solidFill>
                  <a:srgbClr val="313131">
                    <a:alpha val="33000"/>
                  </a:srgbClr>
                </a:solidFill>
              </a:ln>
              <a:solidFill>
                <a:srgbClr val="313131"/>
              </a:solidFill>
              <a:latin typeface="+mj-ea"/>
              <a:ea typeface="+mj-ea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59045" y="5445224"/>
            <a:ext cx="86439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  <a:ea typeface="+mj-ea"/>
              </a:rPr>
              <a:t>.</a:t>
            </a:r>
            <a:r>
              <a:rPr lang="ko-KR" altLang="en-US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  <a:ea typeface="+mj-ea"/>
              </a:rPr>
              <a:t> </a:t>
            </a:r>
            <a:r>
              <a:rPr lang="en-US" altLang="ko-KR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  <a:ea typeface="+mj-ea"/>
              </a:rPr>
              <a:t>:</a:t>
            </a:r>
            <a:r>
              <a:rPr lang="ko-KR" altLang="en-US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  <a:ea typeface="+mj-ea"/>
              </a:rPr>
              <a:t> 추정된 </a:t>
            </a:r>
            <a:r>
              <a:rPr lang="en-US" altLang="ko-KR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  <a:ea typeface="+mj-ea"/>
              </a:rPr>
              <a:t>beta </a:t>
            </a:r>
            <a:r>
              <a:rPr lang="ko-KR" altLang="en-US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  <a:ea typeface="+mj-ea"/>
              </a:rPr>
              <a:t>값이 </a:t>
            </a:r>
            <a:r>
              <a:rPr lang="en-US" altLang="ko-KR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  <a:ea typeface="+mj-ea"/>
              </a:rPr>
              <a:t>0</a:t>
            </a:r>
            <a:r>
              <a:rPr lang="ko-KR" altLang="en-US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  <a:ea typeface="+mj-ea"/>
              </a:rPr>
              <a:t>이라는 의미</a:t>
            </a:r>
            <a:r>
              <a:rPr lang="en-US" altLang="ko-KR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  <a:ea typeface="+mj-ea"/>
              </a:rPr>
              <a:t> (</a:t>
            </a:r>
            <a:r>
              <a:rPr lang="ko-KR" altLang="en-US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  <a:ea typeface="+mj-ea"/>
              </a:rPr>
              <a:t>변수의 유의성 판단은 신뢰구간을 통해 가설검정 과정을 거쳐야 함</a:t>
            </a:r>
            <a:r>
              <a:rPr lang="en-US" altLang="ko-KR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  <a:ea typeface="+mj-ea"/>
              </a:rPr>
              <a:t>)</a:t>
            </a:r>
          </a:p>
        </p:txBody>
      </p:sp>
      <p:grpSp>
        <p:nvGrpSpPr>
          <p:cNvPr id="46" name="그룹 45"/>
          <p:cNvGrpSpPr/>
          <p:nvPr/>
        </p:nvGrpSpPr>
        <p:grpSpPr>
          <a:xfrm>
            <a:off x="284855" y="2564904"/>
            <a:ext cx="8574290" cy="2540025"/>
            <a:chOff x="251520" y="2492896"/>
            <a:chExt cx="8574290" cy="2540025"/>
          </a:xfrm>
        </p:grpSpPr>
        <p:sp>
          <p:nvSpPr>
            <p:cNvPr id="27" name="TextBox 26"/>
            <p:cNvSpPr txBox="1"/>
            <p:nvPr/>
          </p:nvSpPr>
          <p:spPr>
            <a:xfrm>
              <a:off x="755576" y="4725144"/>
              <a:ext cx="187220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  <a:ea typeface="+mj-ea"/>
                </a:rPr>
                <a:t>Lasso - lambda.min</a:t>
              </a:r>
              <a:endParaRPr lang="ko-KR" altLang="en-US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  <a:ea typeface="+mj-ea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3563888" y="4725144"/>
              <a:ext cx="187220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  <a:ea typeface="+mj-ea"/>
                </a:rPr>
                <a:t>Ridge - lambda.min</a:t>
              </a:r>
              <a:endParaRPr lang="ko-KR" altLang="en-US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  <a:ea typeface="+mj-ea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6300192" y="4725144"/>
              <a:ext cx="223224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  <a:ea typeface="+mj-ea"/>
                </a:rPr>
                <a:t>Elastic Net - lambda.min</a:t>
              </a:r>
              <a:endParaRPr lang="ko-KR" altLang="en-US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  <a:ea typeface="+mj-ea"/>
              </a:endParaRPr>
            </a:p>
          </p:txBody>
        </p:sp>
        <p:pic>
          <p:nvPicPr>
            <p:cNvPr id="2053" name="Picture 5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51520" y="2492896"/>
              <a:ext cx="2836800" cy="21920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054" name="Picture 6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082982" y="2504471"/>
              <a:ext cx="2836800" cy="21844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055" name="Picture 7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5989010" y="2499481"/>
              <a:ext cx="2836800" cy="22140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  <p:extLst>
      <p:ext uri="{BB962C8B-B14F-4D97-AF65-F5344CB8AC3E}">
        <p14:creationId xmlns:p14="http://schemas.microsoft.com/office/powerpoint/2010/main" xmlns="" val="3225146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/>
          <p:cNvSpPr/>
          <p:nvPr/>
        </p:nvSpPr>
        <p:spPr>
          <a:xfrm flipV="1">
            <a:off x="0" y="6551967"/>
            <a:ext cx="9144000" cy="357095"/>
          </a:xfrm>
          <a:prstGeom prst="rect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 flipH="1">
            <a:off x="0" y="668269"/>
            <a:ext cx="9144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 flipH="1">
            <a:off x="0" y="6491436"/>
            <a:ext cx="9144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슬라이드 번호 개체 틀 3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655E36B0-F3F2-466F-8968-79D13CE48AA2}" type="slidenum">
              <a:rPr lang="en-US" altLang="ko-KR" smtClean="0"/>
              <a:pPr algn="r"/>
              <a:t>35</a:t>
            </a:fld>
            <a:endParaRPr lang="en-US" dirty="0"/>
          </a:p>
        </p:txBody>
      </p:sp>
      <p:grpSp>
        <p:nvGrpSpPr>
          <p:cNvPr id="2" name="그룹 23"/>
          <p:cNvGrpSpPr/>
          <p:nvPr/>
        </p:nvGrpSpPr>
        <p:grpSpPr>
          <a:xfrm>
            <a:off x="3754393" y="836712"/>
            <a:ext cx="1635213" cy="435025"/>
            <a:chOff x="3754393" y="836712"/>
            <a:chExt cx="1635213" cy="435025"/>
          </a:xfrm>
        </p:grpSpPr>
        <p:cxnSp>
          <p:nvCxnSpPr>
            <p:cNvPr id="31" name="직선 연결선 30"/>
            <p:cNvCxnSpPr/>
            <p:nvPr/>
          </p:nvCxnSpPr>
          <p:spPr>
            <a:xfrm>
              <a:off x="3754393" y="1144489"/>
              <a:ext cx="1635213" cy="0"/>
            </a:xfrm>
            <a:prstGeom prst="line">
              <a:avLst/>
            </a:prstGeom>
            <a:ln>
              <a:solidFill>
                <a:srgbClr val="31313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이등변 삼각형 38"/>
            <p:cNvSpPr/>
            <p:nvPr/>
          </p:nvSpPr>
          <p:spPr>
            <a:xfrm flipV="1">
              <a:off x="4508375" y="1144489"/>
              <a:ext cx="127248" cy="127248"/>
            </a:xfrm>
            <a:prstGeom prst="triangle">
              <a:avLst/>
            </a:prstGeom>
            <a:solidFill>
              <a:srgbClr val="31313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3860602" y="836712"/>
              <a:ext cx="142282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4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  <a:ea typeface="+mj-ea"/>
                </a:rPr>
                <a:t>Random Forest</a:t>
              </a:r>
            </a:p>
          </p:txBody>
        </p:sp>
      </p:grpSp>
      <p:grpSp>
        <p:nvGrpSpPr>
          <p:cNvPr id="3" name="그룹 23"/>
          <p:cNvGrpSpPr/>
          <p:nvPr/>
        </p:nvGrpSpPr>
        <p:grpSpPr>
          <a:xfrm>
            <a:off x="0" y="-2070"/>
            <a:ext cx="9144000" cy="675165"/>
            <a:chOff x="0" y="-2070"/>
            <a:chExt cx="9144000" cy="675165"/>
          </a:xfrm>
        </p:grpSpPr>
        <p:sp>
          <p:nvSpPr>
            <p:cNvPr id="29" name="직사각형 28"/>
            <p:cNvSpPr/>
            <p:nvPr/>
          </p:nvSpPr>
          <p:spPr>
            <a:xfrm>
              <a:off x="0" y="-2070"/>
              <a:ext cx="9144000" cy="622758"/>
            </a:xfrm>
            <a:prstGeom prst="rect">
              <a:avLst/>
            </a:prstGeom>
            <a:solidFill>
              <a:srgbClr val="3131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4" name="그룹 15"/>
            <p:cNvGrpSpPr/>
            <p:nvPr/>
          </p:nvGrpSpPr>
          <p:grpSpPr>
            <a:xfrm>
              <a:off x="329625" y="170809"/>
              <a:ext cx="8100027" cy="292388"/>
              <a:chOff x="1297980" y="170809"/>
              <a:chExt cx="6650181" cy="292388"/>
            </a:xfrm>
          </p:grpSpPr>
          <p:grpSp>
            <p:nvGrpSpPr>
              <p:cNvPr id="5" name="그룹 14"/>
              <p:cNvGrpSpPr/>
              <p:nvPr/>
            </p:nvGrpSpPr>
            <p:grpSpPr>
              <a:xfrm>
                <a:off x="1297980" y="170809"/>
                <a:ext cx="3541672" cy="292388"/>
                <a:chOff x="1297980" y="170809"/>
                <a:chExt cx="3541672" cy="292388"/>
              </a:xfrm>
            </p:grpSpPr>
            <p:sp>
              <p:nvSpPr>
                <p:cNvPr id="43" name="TextBox 42"/>
                <p:cNvSpPr txBox="1"/>
                <p:nvPr/>
              </p:nvSpPr>
              <p:spPr>
                <a:xfrm>
                  <a:off x="2034722" y="170809"/>
                  <a:ext cx="1221349" cy="29238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300" dirty="0" smtClean="0">
                      <a:ln>
                        <a:solidFill>
                          <a:srgbClr val="F3F3F3">
                            <a:alpha val="31000"/>
                          </a:srgbClr>
                        </a:solidFill>
                      </a:ln>
                      <a:solidFill>
                        <a:srgbClr val="F3F3F3"/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+mj-ea"/>
                      <a:ea typeface="+mj-ea"/>
                    </a:rPr>
                    <a:t>데이터 정의서</a:t>
                  </a:r>
                  <a:endParaRPr lang="ko-KR" altLang="en-US" sz="1300" dirty="0">
                    <a:ln>
                      <a:solidFill>
                        <a:srgbClr val="F3F3F3">
                          <a:alpha val="31000"/>
                        </a:srgbClr>
                      </a:solidFill>
                    </a:ln>
                    <a:solidFill>
                      <a:srgbClr val="F3F3F3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+mj-ea"/>
                    <a:ea typeface="+mj-ea"/>
                  </a:endParaRPr>
                </a:p>
              </p:txBody>
            </p:sp>
            <p:sp>
              <p:nvSpPr>
                <p:cNvPr id="50" name="TextBox 49"/>
                <p:cNvSpPr txBox="1"/>
                <p:nvPr/>
              </p:nvSpPr>
              <p:spPr>
                <a:xfrm>
                  <a:off x="3242033" y="170809"/>
                  <a:ext cx="1597619" cy="29238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300" dirty="0" smtClean="0">
                      <a:ln>
                        <a:solidFill>
                          <a:srgbClr val="F3F3F3">
                            <a:alpha val="31000"/>
                          </a:srgbClr>
                        </a:solidFill>
                      </a:ln>
                      <a:solidFill>
                        <a:srgbClr val="F3F3F3"/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+mj-ea"/>
                      <a:ea typeface="+mj-ea"/>
                    </a:rPr>
                    <a:t>데이터 검증 결과서</a:t>
                  </a:r>
                  <a:endParaRPr lang="ko-KR" altLang="en-US" sz="1300" dirty="0">
                    <a:ln>
                      <a:solidFill>
                        <a:srgbClr val="F3F3F3">
                          <a:alpha val="31000"/>
                        </a:srgbClr>
                      </a:solidFill>
                    </a:ln>
                    <a:solidFill>
                      <a:srgbClr val="F3F3F3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+mj-ea"/>
                    <a:ea typeface="+mj-ea"/>
                  </a:endParaRPr>
                </a:p>
              </p:txBody>
            </p:sp>
            <p:sp>
              <p:nvSpPr>
                <p:cNvPr id="51" name="TextBox 50"/>
                <p:cNvSpPr txBox="1"/>
                <p:nvPr/>
              </p:nvSpPr>
              <p:spPr>
                <a:xfrm>
                  <a:off x="1297980" y="170809"/>
                  <a:ext cx="726418" cy="29238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300" dirty="0" smtClean="0">
                      <a:ln>
                        <a:solidFill>
                          <a:srgbClr val="F3F3F3">
                            <a:alpha val="31000"/>
                          </a:srgbClr>
                        </a:solidFill>
                      </a:ln>
                      <a:solidFill>
                        <a:srgbClr val="F3F3F3"/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+mj-ea"/>
                      <a:ea typeface="+mj-ea"/>
                    </a:rPr>
                    <a:t>분석개요</a:t>
                  </a:r>
                  <a:endParaRPr lang="en-US" altLang="ko-KR" sz="1300" dirty="0" smtClean="0">
                    <a:ln>
                      <a:solidFill>
                        <a:srgbClr val="F3F3F3">
                          <a:alpha val="31000"/>
                        </a:srgbClr>
                      </a:solidFill>
                    </a:ln>
                    <a:solidFill>
                      <a:srgbClr val="F3F3F3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+mj-ea"/>
                    <a:ea typeface="+mj-ea"/>
                  </a:endParaRPr>
                </a:p>
              </p:txBody>
            </p:sp>
          </p:grpSp>
          <p:grpSp>
            <p:nvGrpSpPr>
              <p:cNvPr id="6" name="그룹 13"/>
              <p:cNvGrpSpPr/>
              <p:nvPr/>
            </p:nvGrpSpPr>
            <p:grpSpPr>
              <a:xfrm>
                <a:off x="4986271" y="170809"/>
                <a:ext cx="2961890" cy="292388"/>
                <a:chOff x="4986271" y="170809"/>
                <a:chExt cx="2961890" cy="292388"/>
              </a:xfrm>
            </p:grpSpPr>
            <p:sp>
              <p:nvSpPr>
                <p:cNvPr id="37" name="TextBox 36"/>
                <p:cNvSpPr txBox="1"/>
                <p:nvPr/>
              </p:nvSpPr>
              <p:spPr>
                <a:xfrm>
                  <a:off x="6071325" y="170809"/>
                  <a:ext cx="1343979" cy="29238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300" dirty="0" smtClean="0">
                      <a:ln>
                        <a:solidFill>
                          <a:srgbClr val="F3F3F3">
                            <a:alpha val="31000"/>
                          </a:srgbClr>
                        </a:solidFill>
                      </a:ln>
                      <a:solidFill>
                        <a:srgbClr val="F3F3F3"/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+mj-ea"/>
                      <a:ea typeface="+mj-ea"/>
                    </a:rPr>
                    <a:t>데이터 분석 보고서</a:t>
                  </a:r>
                  <a:endParaRPr lang="ko-KR" altLang="en-US" sz="1300" dirty="0">
                    <a:ln>
                      <a:solidFill>
                        <a:srgbClr val="F3F3F3">
                          <a:alpha val="31000"/>
                        </a:srgbClr>
                      </a:solidFill>
                    </a:ln>
                    <a:solidFill>
                      <a:srgbClr val="F3F3F3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+mj-ea"/>
                    <a:ea typeface="+mj-ea"/>
                  </a:endParaRPr>
                </a:p>
              </p:txBody>
            </p:sp>
            <p:sp>
              <p:nvSpPr>
                <p:cNvPr id="38" name="TextBox 37"/>
                <p:cNvSpPr txBox="1"/>
                <p:nvPr/>
              </p:nvSpPr>
              <p:spPr>
                <a:xfrm>
                  <a:off x="7522804" y="170809"/>
                  <a:ext cx="425357" cy="29238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300" dirty="0" smtClean="0">
                      <a:ln>
                        <a:solidFill>
                          <a:srgbClr val="F3F3F3">
                            <a:alpha val="31000"/>
                          </a:srgbClr>
                        </a:solidFill>
                      </a:ln>
                      <a:solidFill>
                        <a:srgbClr val="F3F3F3"/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+mj-ea"/>
                      <a:ea typeface="+mj-ea"/>
                    </a:rPr>
                    <a:t>결론</a:t>
                  </a:r>
                  <a:endParaRPr lang="ko-KR" altLang="en-US" sz="1300" dirty="0">
                    <a:ln>
                      <a:solidFill>
                        <a:srgbClr val="F3F3F3">
                          <a:alpha val="31000"/>
                        </a:srgbClr>
                      </a:solidFill>
                    </a:ln>
                    <a:solidFill>
                      <a:srgbClr val="F3F3F3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+mj-ea"/>
                    <a:ea typeface="+mj-ea"/>
                  </a:endParaRPr>
                </a:p>
              </p:txBody>
            </p:sp>
            <p:sp>
              <p:nvSpPr>
                <p:cNvPr id="42" name="TextBox 41"/>
                <p:cNvSpPr txBox="1"/>
                <p:nvPr/>
              </p:nvSpPr>
              <p:spPr>
                <a:xfrm>
                  <a:off x="4986271" y="170809"/>
                  <a:ext cx="884667" cy="29238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300" dirty="0" smtClean="0">
                      <a:ln>
                        <a:solidFill>
                          <a:srgbClr val="F3F3F3">
                            <a:alpha val="31000"/>
                          </a:srgbClr>
                        </a:solidFill>
                      </a:ln>
                      <a:solidFill>
                        <a:srgbClr val="F3F3F3"/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+mj-ea"/>
                      <a:ea typeface="+mj-ea"/>
                    </a:rPr>
                    <a:t>데이터 탐색</a:t>
                  </a:r>
                  <a:endParaRPr lang="ko-KR" altLang="en-US" sz="1300" dirty="0">
                    <a:ln>
                      <a:solidFill>
                        <a:srgbClr val="F3F3F3">
                          <a:alpha val="31000"/>
                        </a:srgbClr>
                      </a:solidFill>
                    </a:ln>
                    <a:solidFill>
                      <a:srgbClr val="F3F3F3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+mj-ea"/>
                    <a:ea typeface="+mj-ea"/>
                  </a:endParaRPr>
                </a:p>
              </p:txBody>
            </p:sp>
          </p:grpSp>
        </p:grpSp>
        <p:sp>
          <p:nvSpPr>
            <p:cNvPr id="33" name="이등변 삼각형 32"/>
            <p:cNvSpPr/>
            <p:nvPr/>
          </p:nvSpPr>
          <p:spPr>
            <a:xfrm>
              <a:off x="6876256" y="457071"/>
              <a:ext cx="216024" cy="216024"/>
            </a:xfrm>
            <a:prstGeom prst="triangle">
              <a:avLst/>
            </a:prstGeom>
            <a:solidFill>
              <a:srgbClr val="DD811C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6" name="그룹 35"/>
          <p:cNvGrpSpPr/>
          <p:nvPr/>
        </p:nvGrpSpPr>
        <p:grpSpPr>
          <a:xfrm>
            <a:off x="149809" y="2399878"/>
            <a:ext cx="8844383" cy="3981450"/>
            <a:chOff x="251992" y="1844824"/>
            <a:chExt cx="8844383" cy="3981450"/>
          </a:xfrm>
        </p:grpSpPr>
        <p:pic>
          <p:nvPicPr>
            <p:cNvPr id="3076" name="Picture 4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51992" y="2222093"/>
              <a:ext cx="4248000" cy="35831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077" name="Picture 5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572000" y="1844824"/>
              <a:ext cx="4524375" cy="39814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2" name="직사각형 31"/>
            <p:cNvSpPr/>
            <p:nvPr/>
          </p:nvSpPr>
          <p:spPr>
            <a:xfrm>
              <a:off x="4560425" y="2446596"/>
              <a:ext cx="4248472" cy="79208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356981" y="1340768"/>
            <a:ext cx="864399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ko-KR" altLang="en-US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  <a:ea typeface="+mj-ea"/>
              </a:rPr>
              <a:t> 조금씩 다른 여러 결정 </a:t>
            </a:r>
            <a:r>
              <a:rPr lang="ko-KR" altLang="en-US" sz="1400" dirty="0" err="1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  <a:ea typeface="+mj-ea"/>
              </a:rPr>
              <a:t>트리의</a:t>
            </a:r>
            <a:r>
              <a:rPr lang="ko-KR" altLang="en-US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  <a:ea typeface="+mj-ea"/>
              </a:rPr>
              <a:t> 묶음을 통해 평균적 예측을 수행하는 기법</a:t>
            </a:r>
            <a:endParaRPr lang="en-US" altLang="ko-KR" sz="1400" dirty="0" smtClean="0">
              <a:ln>
                <a:solidFill>
                  <a:srgbClr val="313131">
                    <a:alpha val="33000"/>
                  </a:srgbClr>
                </a:solidFill>
              </a:ln>
              <a:solidFill>
                <a:srgbClr val="313131"/>
              </a:solidFill>
              <a:latin typeface="+mj-ea"/>
              <a:ea typeface="+mj-ea"/>
            </a:endParaRPr>
          </a:p>
          <a:p>
            <a:pPr>
              <a:buFont typeface="Wingdings" pitchFamily="2" charset="2"/>
              <a:buChar char="ü"/>
            </a:pPr>
            <a:endParaRPr lang="en-US" altLang="ko-KR" sz="1400" dirty="0" smtClean="0">
              <a:ln>
                <a:solidFill>
                  <a:srgbClr val="313131">
                    <a:alpha val="33000"/>
                  </a:srgbClr>
                </a:solidFill>
              </a:ln>
              <a:solidFill>
                <a:srgbClr val="313131"/>
              </a:solidFill>
              <a:latin typeface="+mj-ea"/>
              <a:ea typeface="+mj-ea"/>
            </a:endParaRPr>
          </a:p>
          <a:p>
            <a:pPr>
              <a:buFont typeface="Wingdings" pitchFamily="2" charset="2"/>
              <a:buChar char="ü"/>
            </a:pPr>
            <a:r>
              <a:rPr lang="en-US" altLang="ko-KR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  <a:ea typeface="+mj-ea"/>
              </a:rPr>
              <a:t> </a:t>
            </a:r>
            <a:r>
              <a:rPr lang="ko-KR" altLang="en-US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  <a:ea typeface="+mj-ea"/>
              </a:rPr>
              <a:t>트리 모델의 예측 성능이 유지되면서 과대적합을 줄일 수 있는 모델</a:t>
            </a:r>
            <a:endParaRPr lang="en-US" altLang="ko-KR" sz="1400" dirty="0" smtClean="0">
              <a:ln>
                <a:solidFill>
                  <a:srgbClr val="313131">
                    <a:alpha val="33000"/>
                  </a:srgbClr>
                </a:solidFill>
              </a:ln>
              <a:solidFill>
                <a:srgbClr val="313131"/>
              </a:solidFill>
              <a:latin typeface="+mj-ea"/>
              <a:ea typeface="+mj-ea"/>
            </a:endParaRPr>
          </a:p>
          <a:p>
            <a:pPr>
              <a:buFont typeface="Wingdings" pitchFamily="2" charset="2"/>
              <a:buChar char="ü"/>
            </a:pPr>
            <a:endParaRPr lang="en-US" altLang="ko-KR" sz="1400" dirty="0" smtClean="0">
              <a:ln>
                <a:solidFill>
                  <a:srgbClr val="313131">
                    <a:alpha val="33000"/>
                  </a:srgbClr>
                </a:solidFill>
              </a:ln>
              <a:solidFill>
                <a:srgbClr val="313131"/>
              </a:solidFill>
              <a:latin typeface="+mj-ea"/>
              <a:ea typeface="+mj-ea"/>
            </a:endParaRPr>
          </a:p>
          <a:p>
            <a:pPr>
              <a:buFont typeface="Wingdings" pitchFamily="2" charset="2"/>
              <a:buChar char="ü"/>
            </a:pPr>
            <a:r>
              <a:rPr lang="en-US" altLang="ko-KR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  <a:ea typeface="+mj-ea"/>
              </a:rPr>
              <a:t> </a:t>
            </a:r>
            <a:r>
              <a:rPr lang="en-US" altLang="ko-KR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  <a:ea typeface="+mj-ea"/>
              </a:rPr>
              <a:t>Tuning </a:t>
            </a:r>
            <a:r>
              <a:rPr lang="en-US" altLang="ko-KR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  <a:ea typeface="+mj-ea"/>
              </a:rPr>
              <a:t>parameter : </a:t>
            </a:r>
            <a:r>
              <a:rPr lang="en-US" altLang="ko-KR" sz="1400" dirty="0" err="1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  <a:ea typeface="+mj-ea"/>
              </a:rPr>
              <a:t>ntree</a:t>
            </a:r>
            <a:r>
              <a:rPr lang="en-US" altLang="ko-KR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  <a:ea typeface="+mj-ea"/>
              </a:rPr>
              <a:t> = </a:t>
            </a:r>
            <a:r>
              <a:rPr lang="en-US" altLang="ko-KR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  <a:ea typeface="+mj-ea"/>
              </a:rPr>
              <a:t>5000, </a:t>
            </a:r>
            <a:r>
              <a:rPr lang="en-US" altLang="ko-KR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</a:rPr>
              <a:t>sample size = </a:t>
            </a:r>
            <a:r>
              <a:rPr lang="en-US" altLang="ko-KR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</a:rPr>
              <a:t>default, </a:t>
            </a:r>
            <a:r>
              <a:rPr lang="en-US" altLang="ko-KR" sz="1400" dirty="0" err="1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</a:rPr>
              <a:t>maxnodes</a:t>
            </a:r>
            <a:r>
              <a:rPr lang="en-US" altLang="ko-KR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</a:rPr>
              <a:t> </a:t>
            </a:r>
            <a:r>
              <a:rPr lang="en-US" altLang="ko-KR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</a:rPr>
              <a:t>= </a:t>
            </a:r>
            <a:r>
              <a:rPr lang="en-US" altLang="ko-KR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</a:rPr>
              <a:t>default</a:t>
            </a:r>
            <a:endParaRPr lang="ko-KR" altLang="en-US" sz="1400" dirty="0" smtClean="0">
              <a:ln>
                <a:solidFill>
                  <a:srgbClr val="313131">
                    <a:alpha val="33000"/>
                  </a:srgbClr>
                </a:solidFill>
              </a:ln>
              <a:solidFill>
                <a:srgbClr val="313131"/>
              </a:solidFill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08258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/>
          <p:cNvSpPr/>
          <p:nvPr/>
        </p:nvSpPr>
        <p:spPr>
          <a:xfrm flipV="1">
            <a:off x="0" y="6551967"/>
            <a:ext cx="9144000" cy="357095"/>
          </a:xfrm>
          <a:prstGeom prst="rect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 flipH="1">
            <a:off x="0" y="668269"/>
            <a:ext cx="9144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 flipH="1">
            <a:off x="0" y="6491436"/>
            <a:ext cx="9144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슬라이드 번호 개체 틀 3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655E36B0-F3F2-466F-8968-79D13CE48AA2}" type="slidenum">
              <a:rPr lang="en-US" altLang="ko-KR" smtClean="0"/>
              <a:pPr algn="r"/>
              <a:t>36</a:t>
            </a:fld>
            <a:endParaRPr lang="en-US" dirty="0"/>
          </a:p>
        </p:txBody>
      </p:sp>
      <p:grpSp>
        <p:nvGrpSpPr>
          <p:cNvPr id="2" name="그룹 23"/>
          <p:cNvGrpSpPr/>
          <p:nvPr/>
        </p:nvGrpSpPr>
        <p:grpSpPr>
          <a:xfrm>
            <a:off x="3698315" y="836712"/>
            <a:ext cx="1747401" cy="435025"/>
            <a:chOff x="3698315" y="836712"/>
            <a:chExt cx="1747401" cy="435025"/>
          </a:xfrm>
        </p:grpSpPr>
        <p:cxnSp>
          <p:nvCxnSpPr>
            <p:cNvPr id="31" name="직선 연결선 30"/>
            <p:cNvCxnSpPr/>
            <p:nvPr/>
          </p:nvCxnSpPr>
          <p:spPr>
            <a:xfrm>
              <a:off x="3754393" y="1144489"/>
              <a:ext cx="1635213" cy="0"/>
            </a:xfrm>
            <a:prstGeom prst="line">
              <a:avLst/>
            </a:prstGeom>
            <a:ln>
              <a:solidFill>
                <a:srgbClr val="31313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이등변 삼각형 38"/>
            <p:cNvSpPr/>
            <p:nvPr/>
          </p:nvSpPr>
          <p:spPr>
            <a:xfrm flipV="1">
              <a:off x="4508375" y="1144489"/>
              <a:ext cx="127248" cy="127248"/>
            </a:xfrm>
            <a:prstGeom prst="triangle">
              <a:avLst/>
            </a:prstGeom>
            <a:solidFill>
              <a:srgbClr val="31313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3698315" y="836712"/>
              <a:ext cx="174740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4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  <a:ea typeface="+mj-ea"/>
                </a:rPr>
                <a:t>SVR, Decision Tree</a:t>
              </a:r>
            </a:p>
          </p:txBody>
        </p:sp>
      </p:grpSp>
      <p:grpSp>
        <p:nvGrpSpPr>
          <p:cNvPr id="3" name="그룹 23"/>
          <p:cNvGrpSpPr/>
          <p:nvPr/>
        </p:nvGrpSpPr>
        <p:grpSpPr>
          <a:xfrm>
            <a:off x="0" y="-2070"/>
            <a:ext cx="9144000" cy="675165"/>
            <a:chOff x="0" y="-2070"/>
            <a:chExt cx="9144000" cy="675165"/>
          </a:xfrm>
        </p:grpSpPr>
        <p:sp>
          <p:nvSpPr>
            <p:cNvPr id="29" name="직사각형 28"/>
            <p:cNvSpPr/>
            <p:nvPr/>
          </p:nvSpPr>
          <p:spPr>
            <a:xfrm>
              <a:off x="0" y="-2070"/>
              <a:ext cx="9144000" cy="622758"/>
            </a:xfrm>
            <a:prstGeom prst="rect">
              <a:avLst/>
            </a:prstGeom>
            <a:solidFill>
              <a:srgbClr val="3131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4" name="그룹 15"/>
            <p:cNvGrpSpPr/>
            <p:nvPr/>
          </p:nvGrpSpPr>
          <p:grpSpPr>
            <a:xfrm>
              <a:off x="329625" y="170809"/>
              <a:ext cx="8100027" cy="292388"/>
              <a:chOff x="1297980" y="170809"/>
              <a:chExt cx="6650181" cy="292388"/>
            </a:xfrm>
          </p:grpSpPr>
          <p:grpSp>
            <p:nvGrpSpPr>
              <p:cNvPr id="5" name="그룹 14"/>
              <p:cNvGrpSpPr/>
              <p:nvPr/>
            </p:nvGrpSpPr>
            <p:grpSpPr>
              <a:xfrm>
                <a:off x="1297980" y="170809"/>
                <a:ext cx="3541672" cy="292388"/>
                <a:chOff x="1297980" y="170809"/>
                <a:chExt cx="3541672" cy="292388"/>
              </a:xfrm>
            </p:grpSpPr>
            <p:sp>
              <p:nvSpPr>
                <p:cNvPr id="43" name="TextBox 42"/>
                <p:cNvSpPr txBox="1"/>
                <p:nvPr/>
              </p:nvSpPr>
              <p:spPr>
                <a:xfrm>
                  <a:off x="2034722" y="170809"/>
                  <a:ext cx="1221349" cy="29238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300" dirty="0" smtClean="0">
                      <a:ln>
                        <a:solidFill>
                          <a:srgbClr val="F3F3F3">
                            <a:alpha val="31000"/>
                          </a:srgbClr>
                        </a:solidFill>
                      </a:ln>
                      <a:solidFill>
                        <a:srgbClr val="F3F3F3"/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+mj-ea"/>
                      <a:ea typeface="+mj-ea"/>
                    </a:rPr>
                    <a:t>데이터 정의서</a:t>
                  </a:r>
                  <a:endParaRPr lang="ko-KR" altLang="en-US" sz="1300" dirty="0">
                    <a:ln>
                      <a:solidFill>
                        <a:srgbClr val="F3F3F3">
                          <a:alpha val="31000"/>
                        </a:srgbClr>
                      </a:solidFill>
                    </a:ln>
                    <a:solidFill>
                      <a:srgbClr val="F3F3F3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+mj-ea"/>
                    <a:ea typeface="+mj-ea"/>
                  </a:endParaRPr>
                </a:p>
              </p:txBody>
            </p:sp>
            <p:sp>
              <p:nvSpPr>
                <p:cNvPr id="50" name="TextBox 49"/>
                <p:cNvSpPr txBox="1"/>
                <p:nvPr/>
              </p:nvSpPr>
              <p:spPr>
                <a:xfrm>
                  <a:off x="3242033" y="170809"/>
                  <a:ext cx="1597619" cy="29238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300" dirty="0" smtClean="0">
                      <a:ln>
                        <a:solidFill>
                          <a:srgbClr val="F3F3F3">
                            <a:alpha val="31000"/>
                          </a:srgbClr>
                        </a:solidFill>
                      </a:ln>
                      <a:solidFill>
                        <a:srgbClr val="F3F3F3"/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+mj-ea"/>
                      <a:ea typeface="+mj-ea"/>
                    </a:rPr>
                    <a:t>데이터 검증 결과서</a:t>
                  </a:r>
                  <a:endParaRPr lang="ko-KR" altLang="en-US" sz="1300" dirty="0">
                    <a:ln>
                      <a:solidFill>
                        <a:srgbClr val="F3F3F3">
                          <a:alpha val="31000"/>
                        </a:srgbClr>
                      </a:solidFill>
                    </a:ln>
                    <a:solidFill>
                      <a:srgbClr val="F3F3F3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+mj-ea"/>
                    <a:ea typeface="+mj-ea"/>
                  </a:endParaRPr>
                </a:p>
              </p:txBody>
            </p:sp>
            <p:sp>
              <p:nvSpPr>
                <p:cNvPr id="51" name="TextBox 50"/>
                <p:cNvSpPr txBox="1"/>
                <p:nvPr/>
              </p:nvSpPr>
              <p:spPr>
                <a:xfrm>
                  <a:off x="1297980" y="170809"/>
                  <a:ext cx="726418" cy="29238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300" dirty="0" smtClean="0">
                      <a:ln>
                        <a:solidFill>
                          <a:srgbClr val="F3F3F3">
                            <a:alpha val="31000"/>
                          </a:srgbClr>
                        </a:solidFill>
                      </a:ln>
                      <a:solidFill>
                        <a:srgbClr val="F3F3F3"/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+mj-ea"/>
                      <a:ea typeface="+mj-ea"/>
                    </a:rPr>
                    <a:t>분석개요</a:t>
                  </a:r>
                  <a:endParaRPr lang="en-US" altLang="ko-KR" sz="1300" dirty="0" smtClean="0">
                    <a:ln>
                      <a:solidFill>
                        <a:srgbClr val="F3F3F3">
                          <a:alpha val="31000"/>
                        </a:srgbClr>
                      </a:solidFill>
                    </a:ln>
                    <a:solidFill>
                      <a:srgbClr val="F3F3F3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+mj-ea"/>
                    <a:ea typeface="+mj-ea"/>
                  </a:endParaRPr>
                </a:p>
              </p:txBody>
            </p:sp>
          </p:grpSp>
          <p:grpSp>
            <p:nvGrpSpPr>
              <p:cNvPr id="6" name="그룹 13"/>
              <p:cNvGrpSpPr/>
              <p:nvPr/>
            </p:nvGrpSpPr>
            <p:grpSpPr>
              <a:xfrm>
                <a:off x="4986271" y="170809"/>
                <a:ext cx="2961890" cy="292388"/>
                <a:chOff x="4986271" y="170809"/>
                <a:chExt cx="2961890" cy="292388"/>
              </a:xfrm>
            </p:grpSpPr>
            <p:sp>
              <p:nvSpPr>
                <p:cNvPr id="37" name="TextBox 36"/>
                <p:cNvSpPr txBox="1"/>
                <p:nvPr/>
              </p:nvSpPr>
              <p:spPr>
                <a:xfrm>
                  <a:off x="6071325" y="170809"/>
                  <a:ext cx="1343979" cy="29238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300" dirty="0" smtClean="0">
                      <a:ln>
                        <a:solidFill>
                          <a:srgbClr val="F3F3F3">
                            <a:alpha val="31000"/>
                          </a:srgbClr>
                        </a:solidFill>
                      </a:ln>
                      <a:solidFill>
                        <a:srgbClr val="F3F3F3"/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+mj-ea"/>
                      <a:ea typeface="+mj-ea"/>
                    </a:rPr>
                    <a:t>데이터 분석 보고서</a:t>
                  </a:r>
                  <a:endParaRPr lang="ko-KR" altLang="en-US" sz="1300" dirty="0">
                    <a:ln>
                      <a:solidFill>
                        <a:srgbClr val="F3F3F3">
                          <a:alpha val="31000"/>
                        </a:srgbClr>
                      </a:solidFill>
                    </a:ln>
                    <a:solidFill>
                      <a:srgbClr val="F3F3F3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+mj-ea"/>
                    <a:ea typeface="+mj-ea"/>
                  </a:endParaRPr>
                </a:p>
              </p:txBody>
            </p:sp>
            <p:sp>
              <p:nvSpPr>
                <p:cNvPr id="38" name="TextBox 37"/>
                <p:cNvSpPr txBox="1"/>
                <p:nvPr/>
              </p:nvSpPr>
              <p:spPr>
                <a:xfrm>
                  <a:off x="7522804" y="170809"/>
                  <a:ext cx="425357" cy="29238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300" dirty="0" smtClean="0">
                      <a:ln>
                        <a:solidFill>
                          <a:srgbClr val="F3F3F3">
                            <a:alpha val="31000"/>
                          </a:srgbClr>
                        </a:solidFill>
                      </a:ln>
                      <a:solidFill>
                        <a:srgbClr val="F3F3F3"/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+mj-ea"/>
                      <a:ea typeface="+mj-ea"/>
                    </a:rPr>
                    <a:t>결론</a:t>
                  </a:r>
                  <a:endParaRPr lang="ko-KR" altLang="en-US" sz="1300" dirty="0">
                    <a:ln>
                      <a:solidFill>
                        <a:srgbClr val="F3F3F3">
                          <a:alpha val="31000"/>
                        </a:srgbClr>
                      </a:solidFill>
                    </a:ln>
                    <a:solidFill>
                      <a:srgbClr val="F3F3F3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+mj-ea"/>
                    <a:ea typeface="+mj-ea"/>
                  </a:endParaRPr>
                </a:p>
              </p:txBody>
            </p:sp>
            <p:sp>
              <p:nvSpPr>
                <p:cNvPr id="42" name="TextBox 41"/>
                <p:cNvSpPr txBox="1"/>
                <p:nvPr/>
              </p:nvSpPr>
              <p:spPr>
                <a:xfrm>
                  <a:off x="4986271" y="170809"/>
                  <a:ext cx="884667" cy="29238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300" dirty="0" smtClean="0">
                      <a:ln>
                        <a:solidFill>
                          <a:srgbClr val="F3F3F3">
                            <a:alpha val="31000"/>
                          </a:srgbClr>
                        </a:solidFill>
                      </a:ln>
                      <a:solidFill>
                        <a:srgbClr val="F3F3F3"/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+mj-ea"/>
                      <a:ea typeface="+mj-ea"/>
                    </a:rPr>
                    <a:t>데이터 탐색</a:t>
                  </a:r>
                  <a:endParaRPr lang="ko-KR" altLang="en-US" sz="1300" dirty="0">
                    <a:ln>
                      <a:solidFill>
                        <a:srgbClr val="F3F3F3">
                          <a:alpha val="31000"/>
                        </a:srgbClr>
                      </a:solidFill>
                    </a:ln>
                    <a:solidFill>
                      <a:srgbClr val="F3F3F3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+mj-ea"/>
                    <a:ea typeface="+mj-ea"/>
                  </a:endParaRPr>
                </a:p>
              </p:txBody>
            </p:sp>
          </p:grpSp>
        </p:grpSp>
        <p:sp>
          <p:nvSpPr>
            <p:cNvPr id="33" name="이등변 삼각형 32"/>
            <p:cNvSpPr/>
            <p:nvPr/>
          </p:nvSpPr>
          <p:spPr>
            <a:xfrm>
              <a:off x="6876256" y="457071"/>
              <a:ext cx="216024" cy="216024"/>
            </a:xfrm>
            <a:prstGeom prst="triangle">
              <a:avLst/>
            </a:prstGeom>
            <a:solidFill>
              <a:srgbClr val="DD811C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879090792"/>
              </p:ext>
            </p:extLst>
          </p:nvPr>
        </p:nvGraphicFramePr>
        <p:xfrm>
          <a:off x="4832355" y="1628800"/>
          <a:ext cx="3916109" cy="2133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90534"/>
                <a:gridCol w="1425575"/>
              </a:tblGrid>
              <a:tr h="29831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j-ea"/>
                          <a:cs typeface="+mn-cs"/>
                        </a:rPr>
                        <a:t>Parameters</a:t>
                      </a:r>
                      <a:endParaRPr lang="ko-KR" altLang="en-US" sz="1400" kern="1200" dirty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2983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j-ea"/>
                          <a:cs typeface="+mn-cs"/>
                        </a:rPr>
                        <a:t>SVM-Type</a:t>
                      </a:r>
                      <a:endParaRPr lang="ko-KR" altLang="en-US" sz="1400" kern="1200" dirty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j-ea"/>
                          <a:cs typeface="+mn-cs"/>
                        </a:rPr>
                        <a:t>eps-regression</a:t>
                      </a:r>
                      <a:endParaRPr lang="ko-KR" altLang="en-US" sz="1400" kern="1200" dirty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/>
                </a:tc>
              </a:tr>
              <a:tr h="2983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j-ea"/>
                          <a:cs typeface="+mn-cs"/>
                        </a:rPr>
                        <a:t>SVM-Kernel</a:t>
                      </a:r>
                      <a:endParaRPr lang="ko-KR" altLang="en-US" sz="1400" kern="1200" dirty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j-ea"/>
                          <a:cs typeface="+mn-cs"/>
                        </a:rPr>
                        <a:t>Radial</a:t>
                      </a:r>
                      <a:endParaRPr lang="ko-KR" altLang="en-US" sz="1400" kern="1200" dirty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/>
                </a:tc>
              </a:tr>
              <a:tr h="2983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j-ea"/>
                          <a:cs typeface="+mn-cs"/>
                        </a:rPr>
                        <a:t>cost</a:t>
                      </a:r>
                      <a:endParaRPr lang="ko-KR" altLang="en-US" sz="1400" kern="1200" dirty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j-ea"/>
                          <a:cs typeface="+mn-cs"/>
                        </a:rPr>
                        <a:t>1</a:t>
                      </a:r>
                      <a:endParaRPr lang="ko-KR" altLang="en-US" sz="1400" kern="1200" dirty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/>
                </a:tc>
              </a:tr>
              <a:tr h="2983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j-ea"/>
                          <a:cs typeface="+mn-cs"/>
                        </a:rPr>
                        <a:t>gamma</a:t>
                      </a:r>
                      <a:endParaRPr lang="ko-KR" altLang="en-US" sz="1400" kern="1200" dirty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4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j-ea"/>
                          <a:cs typeface="+mn-cs"/>
                        </a:rPr>
                        <a:t>0.07692308 </a:t>
                      </a:r>
                      <a:endParaRPr lang="ko-KR" altLang="en-US" sz="1400" kern="1200" dirty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/>
                </a:tc>
              </a:tr>
              <a:tr h="2983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j-ea"/>
                          <a:cs typeface="+mn-cs"/>
                        </a:rPr>
                        <a:t>epsilon</a:t>
                      </a:r>
                      <a:endParaRPr lang="ko-KR" altLang="en-US" sz="1400" kern="1200" dirty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j-ea"/>
                          <a:cs typeface="+mn-cs"/>
                        </a:rPr>
                        <a:t>0.1</a:t>
                      </a:r>
                      <a:endParaRPr lang="ko-KR" altLang="en-US" sz="1400" kern="1200" dirty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/>
                </a:tc>
              </a:tr>
              <a:tr h="2983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j-ea"/>
                          <a:cs typeface="+mn-cs"/>
                        </a:rPr>
                        <a:t>Number of Support Vectors</a:t>
                      </a:r>
                      <a:endParaRPr lang="ko-KR" altLang="en-US" sz="1400" kern="1200" dirty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j-ea"/>
                          <a:cs typeface="+mn-cs"/>
                        </a:rPr>
                        <a:t>475</a:t>
                      </a:r>
                      <a:endParaRPr lang="ko-KR" altLang="en-US" sz="1400" kern="1200" dirty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27" name="TextBox 26"/>
          <p:cNvSpPr txBox="1"/>
          <p:nvPr/>
        </p:nvSpPr>
        <p:spPr>
          <a:xfrm>
            <a:off x="72009" y="3861048"/>
            <a:ext cx="2555775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  <a:ea typeface="+mj-ea"/>
              </a:rPr>
              <a:t>2.</a:t>
            </a:r>
            <a:r>
              <a:rPr lang="ko-KR" altLang="en-US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  <a:ea typeface="+mj-ea"/>
              </a:rPr>
              <a:t> </a:t>
            </a:r>
            <a:r>
              <a:rPr lang="en-US" altLang="ko-KR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  <a:ea typeface="+mj-ea"/>
              </a:rPr>
              <a:t>Decision Tree</a:t>
            </a:r>
          </a:p>
          <a:p>
            <a:endParaRPr lang="en-US" altLang="ko-KR" sz="1400" dirty="0" smtClean="0">
              <a:ln>
                <a:solidFill>
                  <a:srgbClr val="313131">
                    <a:alpha val="33000"/>
                  </a:srgbClr>
                </a:solidFill>
              </a:ln>
              <a:solidFill>
                <a:srgbClr val="313131"/>
              </a:solidFill>
              <a:latin typeface="+mj-ea"/>
              <a:ea typeface="+mj-ea"/>
            </a:endParaRPr>
          </a:p>
          <a:p>
            <a:pPr>
              <a:buFont typeface="Wingdings" pitchFamily="2" charset="2"/>
              <a:buChar char="ü"/>
            </a:pPr>
            <a:r>
              <a:rPr lang="en-US" altLang="ko-KR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  <a:ea typeface="+mj-ea"/>
              </a:rPr>
              <a:t> </a:t>
            </a:r>
            <a:r>
              <a:rPr lang="ko-KR" altLang="en-US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  <a:ea typeface="+mj-ea"/>
              </a:rPr>
              <a:t>어떤 항목에 대한 </a:t>
            </a:r>
            <a:r>
              <a:rPr lang="ko-KR" altLang="en-US" sz="1400" dirty="0" err="1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  <a:ea typeface="+mj-ea"/>
              </a:rPr>
              <a:t>관측값과</a:t>
            </a:r>
            <a:r>
              <a:rPr lang="ko-KR" altLang="en-US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  <a:ea typeface="+mj-ea"/>
              </a:rPr>
              <a:t> </a:t>
            </a:r>
            <a:r>
              <a:rPr lang="ko-KR" altLang="en-US" sz="1400" dirty="0" err="1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  <a:ea typeface="+mj-ea"/>
              </a:rPr>
              <a:t>목표값을</a:t>
            </a:r>
            <a:r>
              <a:rPr lang="ko-KR" altLang="en-US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  <a:ea typeface="+mj-ea"/>
              </a:rPr>
              <a:t> 연결하는 예측 모델</a:t>
            </a:r>
            <a:endParaRPr lang="en-US" altLang="ko-KR" sz="1400" dirty="0" smtClean="0">
              <a:ln>
                <a:solidFill>
                  <a:srgbClr val="313131">
                    <a:alpha val="33000"/>
                  </a:srgbClr>
                </a:solidFill>
              </a:ln>
              <a:solidFill>
                <a:srgbClr val="313131"/>
              </a:solidFill>
              <a:latin typeface="+mj-ea"/>
              <a:ea typeface="+mj-ea"/>
            </a:endParaRPr>
          </a:p>
          <a:p>
            <a:endParaRPr lang="en-US" altLang="ko-KR" sz="1400" dirty="0" smtClean="0">
              <a:ln>
                <a:solidFill>
                  <a:srgbClr val="313131">
                    <a:alpha val="33000"/>
                  </a:srgbClr>
                </a:solidFill>
              </a:ln>
              <a:solidFill>
                <a:srgbClr val="313131"/>
              </a:solidFill>
              <a:latin typeface="+mj-ea"/>
              <a:ea typeface="+mj-ea"/>
            </a:endParaRPr>
          </a:p>
          <a:p>
            <a:pPr>
              <a:buFont typeface="Wingdings" pitchFamily="2" charset="2"/>
              <a:buChar char="ü"/>
            </a:pPr>
            <a:r>
              <a:rPr lang="en-US" altLang="ko-KR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  <a:ea typeface="+mj-ea"/>
              </a:rPr>
              <a:t> </a:t>
            </a:r>
            <a:r>
              <a:rPr lang="ko-KR" altLang="en-US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  <a:ea typeface="+mj-ea"/>
              </a:rPr>
              <a:t>모델의 시각화가 쉽고</a:t>
            </a:r>
            <a:r>
              <a:rPr lang="en-US" altLang="ko-KR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  <a:ea typeface="+mj-ea"/>
              </a:rPr>
              <a:t>, </a:t>
            </a:r>
          </a:p>
          <a:p>
            <a:r>
              <a:rPr lang="en-US" altLang="ko-KR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  <a:ea typeface="+mj-ea"/>
              </a:rPr>
              <a:t>   </a:t>
            </a:r>
            <a:r>
              <a:rPr lang="ko-KR" altLang="en-US" sz="1400" dirty="0" err="1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  <a:ea typeface="+mj-ea"/>
              </a:rPr>
              <a:t>가독성이</a:t>
            </a:r>
            <a:r>
              <a:rPr lang="ko-KR" altLang="en-US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  <a:ea typeface="+mj-ea"/>
              </a:rPr>
              <a:t> 높음</a:t>
            </a:r>
            <a:endParaRPr lang="en-US" altLang="ko-KR" sz="1400" dirty="0" smtClean="0">
              <a:ln>
                <a:solidFill>
                  <a:srgbClr val="313131">
                    <a:alpha val="33000"/>
                  </a:srgbClr>
                </a:solidFill>
              </a:ln>
              <a:solidFill>
                <a:srgbClr val="313131"/>
              </a:solidFill>
              <a:latin typeface="+mj-ea"/>
              <a:ea typeface="+mj-ea"/>
            </a:endParaRPr>
          </a:p>
          <a:p>
            <a:pPr>
              <a:buFont typeface="Wingdings" pitchFamily="2" charset="2"/>
              <a:buChar char="ü"/>
            </a:pPr>
            <a:endParaRPr lang="en-US" altLang="ko-KR" sz="1400" dirty="0" smtClean="0">
              <a:ln>
                <a:solidFill>
                  <a:srgbClr val="313131">
                    <a:alpha val="33000"/>
                  </a:srgbClr>
                </a:solidFill>
              </a:ln>
              <a:solidFill>
                <a:srgbClr val="313131"/>
              </a:solidFill>
              <a:latin typeface="+mj-ea"/>
              <a:ea typeface="+mj-ea"/>
            </a:endParaRPr>
          </a:p>
          <a:p>
            <a:pPr>
              <a:buFont typeface="Wingdings" pitchFamily="2" charset="2"/>
              <a:buChar char="ü"/>
            </a:pPr>
            <a:r>
              <a:rPr lang="ko-KR" altLang="en-US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  <a:ea typeface="+mj-ea"/>
              </a:rPr>
              <a:t> 최적의 트리 개수 </a:t>
            </a:r>
            <a:r>
              <a:rPr lang="en-US" altLang="ko-KR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  <a:ea typeface="+mj-ea"/>
              </a:rPr>
              <a:t>= 9</a:t>
            </a:r>
            <a:r>
              <a:rPr lang="ko-KR" altLang="en-US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  <a:ea typeface="+mj-ea"/>
              </a:rPr>
              <a:t>개</a:t>
            </a:r>
            <a:endParaRPr lang="en-US" altLang="ko-KR" sz="1400" dirty="0" smtClean="0">
              <a:ln>
                <a:solidFill>
                  <a:srgbClr val="313131">
                    <a:alpha val="33000"/>
                  </a:srgbClr>
                </a:solidFill>
              </a:ln>
              <a:solidFill>
                <a:srgbClr val="313131"/>
              </a:solidFill>
              <a:latin typeface="+mj-ea"/>
              <a:ea typeface="+mj-ea"/>
            </a:endParaRPr>
          </a:p>
          <a:p>
            <a:pPr>
              <a:buFont typeface="Wingdings" pitchFamily="2" charset="2"/>
              <a:buChar char="ü"/>
            </a:pPr>
            <a:endParaRPr lang="en-US" altLang="ko-KR" sz="1400" dirty="0" smtClean="0">
              <a:ln>
                <a:solidFill>
                  <a:srgbClr val="313131">
                    <a:alpha val="33000"/>
                  </a:srgbClr>
                </a:solidFill>
              </a:ln>
              <a:solidFill>
                <a:srgbClr val="313131"/>
              </a:solidFill>
              <a:latin typeface="+mj-ea"/>
              <a:ea typeface="+mj-ea"/>
            </a:endParaRPr>
          </a:p>
          <a:p>
            <a:pPr>
              <a:buFont typeface="Wingdings" pitchFamily="2" charset="2"/>
              <a:buChar char="ü"/>
            </a:pPr>
            <a:r>
              <a:rPr lang="en-US" altLang="ko-KR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  <a:ea typeface="+mj-ea"/>
              </a:rPr>
              <a:t> Prune Tree</a:t>
            </a:r>
            <a:r>
              <a:rPr lang="ko-KR" altLang="en-US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  <a:ea typeface="+mj-ea"/>
              </a:rPr>
              <a:t> 통해 결과 도출</a:t>
            </a:r>
            <a:endParaRPr lang="en-US" altLang="ko-KR" sz="1400" dirty="0" smtClean="0">
              <a:ln>
                <a:solidFill>
                  <a:srgbClr val="313131">
                    <a:alpha val="33000"/>
                  </a:srgbClr>
                </a:solidFill>
              </a:ln>
              <a:solidFill>
                <a:srgbClr val="313131"/>
              </a:solidFill>
              <a:latin typeface="+mj-ea"/>
              <a:ea typeface="+mj-ea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97084" y="1611377"/>
            <a:ext cx="469094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AutoNum type="arabicPeriod"/>
            </a:pPr>
            <a:r>
              <a:rPr lang="en-US" altLang="ko-KR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  <a:ea typeface="+mj-ea"/>
              </a:rPr>
              <a:t> SVR (Support Vector </a:t>
            </a:r>
            <a:r>
              <a:rPr lang="en-US" altLang="ko-KR" sz="1400" dirty="0" err="1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  <a:ea typeface="+mj-ea"/>
              </a:rPr>
              <a:t>Regresson</a:t>
            </a:r>
            <a:r>
              <a:rPr lang="en-US" altLang="ko-KR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  <a:ea typeface="+mj-ea"/>
              </a:rPr>
              <a:t>)</a:t>
            </a:r>
          </a:p>
          <a:p>
            <a:pPr marL="342900" indent="-342900"/>
            <a:endParaRPr lang="en-US" altLang="ko-KR" sz="1400" dirty="0" smtClean="0">
              <a:ln>
                <a:solidFill>
                  <a:srgbClr val="313131">
                    <a:alpha val="33000"/>
                  </a:srgbClr>
                </a:solidFill>
              </a:ln>
              <a:solidFill>
                <a:srgbClr val="313131"/>
              </a:solidFill>
              <a:latin typeface="+mj-ea"/>
              <a:ea typeface="+mj-ea"/>
            </a:endParaRPr>
          </a:p>
          <a:p>
            <a:pPr>
              <a:buFont typeface="Wingdings" pitchFamily="2" charset="2"/>
              <a:buChar char="ü"/>
            </a:pPr>
            <a:r>
              <a:rPr lang="en-US" altLang="ko-KR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  <a:ea typeface="+mj-ea"/>
              </a:rPr>
              <a:t> </a:t>
            </a:r>
            <a:r>
              <a:rPr lang="en-US" altLang="ko-KR" sz="1400" dirty="0" err="1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  <a:ea typeface="+mj-ea"/>
              </a:rPr>
              <a:t>kNN</a:t>
            </a:r>
            <a:r>
              <a:rPr lang="ko-KR" altLang="en-US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  <a:ea typeface="+mj-ea"/>
              </a:rPr>
              <a:t>과 선형회귀 모델링 기법이 적용된 모델</a:t>
            </a:r>
            <a:endParaRPr lang="en-US" altLang="ko-KR" sz="1400" dirty="0" smtClean="0">
              <a:ln>
                <a:solidFill>
                  <a:srgbClr val="313131">
                    <a:alpha val="33000"/>
                  </a:srgbClr>
                </a:solidFill>
              </a:ln>
              <a:solidFill>
                <a:srgbClr val="313131"/>
              </a:solidFill>
              <a:latin typeface="+mj-ea"/>
              <a:ea typeface="+mj-ea"/>
            </a:endParaRPr>
          </a:p>
          <a:p>
            <a:pPr>
              <a:buFont typeface="Wingdings" pitchFamily="2" charset="2"/>
              <a:buChar char="ü"/>
            </a:pPr>
            <a:endParaRPr lang="en-US" altLang="ko-KR" sz="1400" dirty="0" smtClean="0">
              <a:ln>
                <a:solidFill>
                  <a:srgbClr val="313131">
                    <a:alpha val="33000"/>
                  </a:srgbClr>
                </a:solidFill>
              </a:ln>
              <a:solidFill>
                <a:srgbClr val="313131"/>
              </a:solidFill>
              <a:latin typeface="+mj-ea"/>
              <a:ea typeface="+mj-ea"/>
            </a:endParaRPr>
          </a:p>
          <a:p>
            <a:pPr>
              <a:buFont typeface="Wingdings" pitchFamily="2" charset="2"/>
              <a:buChar char="ü"/>
            </a:pPr>
            <a:r>
              <a:rPr lang="en-US" altLang="ko-KR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  <a:ea typeface="+mj-ea"/>
              </a:rPr>
              <a:t> </a:t>
            </a:r>
            <a:r>
              <a:rPr lang="ko-KR" altLang="en-US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  <a:ea typeface="+mj-ea"/>
              </a:rPr>
              <a:t>비선형 예측을 위해서 </a:t>
            </a:r>
            <a:r>
              <a:rPr lang="en-US" altLang="ko-KR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  <a:ea typeface="+mj-ea"/>
              </a:rPr>
              <a:t>Kernel </a:t>
            </a:r>
            <a:r>
              <a:rPr lang="ko-KR" altLang="en-US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  <a:ea typeface="+mj-ea"/>
              </a:rPr>
              <a:t>함수 사용</a:t>
            </a:r>
            <a:endParaRPr lang="en-US" altLang="ko-KR" sz="1400" dirty="0" smtClean="0">
              <a:ln>
                <a:solidFill>
                  <a:srgbClr val="313131">
                    <a:alpha val="33000"/>
                  </a:srgbClr>
                </a:solidFill>
              </a:ln>
              <a:solidFill>
                <a:srgbClr val="313131"/>
              </a:solidFill>
              <a:latin typeface="+mj-ea"/>
              <a:ea typeface="+mj-ea"/>
            </a:endParaRPr>
          </a:p>
          <a:p>
            <a:pPr>
              <a:buFont typeface="Wingdings" pitchFamily="2" charset="2"/>
              <a:buChar char="ü"/>
            </a:pPr>
            <a:endParaRPr lang="en-US" altLang="ko-KR" sz="1400" dirty="0" smtClean="0">
              <a:ln>
                <a:solidFill>
                  <a:srgbClr val="313131">
                    <a:alpha val="33000"/>
                  </a:srgbClr>
                </a:solidFill>
              </a:ln>
              <a:solidFill>
                <a:srgbClr val="313131"/>
              </a:solidFill>
              <a:latin typeface="+mj-ea"/>
              <a:ea typeface="+mj-ea"/>
            </a:endParaRPr>
          </a:p>
          <a:p>
            <a:pPr>
              <a:buFont typeface="Wingdings" pitchFamily="2" charset="2"/>
              <a:buChar char="ü"/>
            </a:pPr>
            <a:r>
              <a:rPr lang="en-US" altLang="ko-KR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  <a:ea typeface="+mj-ea"/>
              </a:rPr>
              <a:t> </a:t>
            </a:r>
            <a:r>
              <a:rPr lang="ko-KR" altLang="en-US" sz="1400" dirty="0" err="1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  <a:ea typeface="+mj-ea"/>
              </a:rPr>
              <a:t>저차원</a:t>
            </a:r>
            <a:r>
              <a:rPr lang="en-US" altLang="ko-KR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  <a:ea typeface="+mj-ea"/>
              </a:rPr>
              <a:t>, </a:t>
            </a:r>
            <a:r>
              <a:rPr lang="ko-KR" altLang="en-US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  <a:ea typeface="+mj-ea"/>
              </a:rPr>
              <a:t>고차원 데이터 모두 잘 동작</a:t>
            </a:r>
            <a:endParaRPr lang="en-US" altLang="ko-KR" sz="1400" dirty="0" smtClean="0">
              <a:ln>
                <a:solidFill>
                  <a:srgbClr val="313131">
                    <a:alpha val="33000"/>
                  </a:srgbClr>
                </a:solidFill>
              </a:ln>
              <a:solidFill>
                <a:srgbClr val="313131"/>
              </a:solidFill>
              <a:latin typeface="+mj-ea"/>
              <a:ea typeface="+mj-ea"/>
            </a:endParaRPr>
          </a:p>
          <a:p>
            <a:pPr>
              <a:buFont typeface="Wingdings" pitchFamily="2" charset="2"/>
              <a:buChar char="ü"/>
            </a:pPr>
            <a:endParaRPr lang="en-US" altLang="ko-KR" sz="1400" dirty="0" smtClean="0">
              <a:ln>
                <a:solidFill>
                  <a:srgbClr val="313131">
                    <a:alpha val="33000"/>
                  </a:srgbClr>
                </a:solidFill>
              </a:ln>
              <a:solidFill>
                <a:srgbClr val="313131"/>
              </a:solidFill>
              <a:latin typeface="+mj-ea"/>
              <a:ea typeface="+mj-ea"/>
            </a:endParaRPr>
          </a:p>
          <a:p>
            <a:pPr>
              <a:buFont typeface="Wingdings" pitchFamily="2" charset="2"/>
              <a:buChar char="ü"/>
            </a:pPr>
            <a:r>
              <a:rPr lang="en-US" altLang="ko-KR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  <a:ea typeface="+mj-ea"/>
              </a:rPr>
              <a:t> </a:t>
            </a:r>
            <a:r>
              <a:rPr lang="ko-KR" altLang="en-US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  <a:ea typeface="+mj-ea"/>
              </a:rPr>
              <a:t>다음과 같이 </a:t>
            </a:r>
            <a:r>
              <a:rPr lang="en-US" altLang="ko-KR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  <a:ea typeface="+mj-ea"/>
              </a:rPr>
              <a:t>Tuning Parameter </a:t>
            </a:r>
            <a:r>
              <a:rPr lang="ko-KR" altLang="en-US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  <a:ea typeface="+mj-ea"/>
              </a:rPr>
              <a:t>과정을 시행</a:t>
            </a:r>
            <a:endParaRPr lang="en-US" altLang="ko-KR" sz="1400" dirty="0" smtClean="0">
              <a:ln>
                <a:solidFill>
                  <a:srgbClr val="313131">
                    <a:alpha val="33000"/>
                  </a:srgbClr>
                </a:solidFill>
              </a:ln>
              <a:solidFill>
                <a:srgbClr val="313131"/>
              </a:solidFill>
              <a:latin typeface="+mj-ea"/>
              <a:ea typeface="+mj-ea"/>
            </a:endParaRPr>
          </a:p>
        </p:txBody>
      </p:sp>
      <p:grpSp>
        <p:nvGrpSpPr>
          <p:cNvPr id="35" name="그룹 34"/>
          <p:cNvGrpSpPr/>
          <p:nvPr/>
        </p:nvGrpSpPr>
        <p:grpSpPr>
          <a:xfrm>
            <a:off x="2555776" y="3933336"/>
            <a:ext cx="6524389" cy="2520000"/>
            <a:chOff x="2555776" y="3933336"/>
            <a:chExt cx="6524389" cy="2520000"/>
          </a:xfrm>
        </p:grpSpPr>
        <p:pic>
          <p:nvPicPr>
            <p:cNvPr id="5124" name="Picture 4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555776" y="3933336"/>
              <a:ext cx="2949065" cy="2520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125" name="Picture 5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652120" y="3933336"/>
              <a:ext cx="3428045" cy="2520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8" name="오른쪽 화살표 27"/>
            <p:cNvSpPr/>
            <p:nvPr/>
          </p:nvSpPr>
          <p:spPr>
            <a:xfrm>
              <a:off x="5364088" y="4869160"/>
              <a:ext cx="504056" cy="504056"/>
            </a:xfrm>
            <a:prstGeom prst="rightArrow">
              <a:avLst/>
            </a:prstGeom>
            <a:solidFill>
              <a:schemeClr val="accent1">
                <a:alpha val="3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6" name="오른쪽 화살표 35"/>
          <p:cNvSpPr/>
          <p:nvPr/>
        </p:nvSpPr>
        <p:spPr>
          <a:xfrm>
            <a:off x="4139952" y="2420888"/>
            <a:ext cx="504056" cy="504056"/>
          </a:xfrm>
          <a:prstGeom prst="rightArrow">
            <a:avLst/>
          </a:prstGeom>
          <a:solidFill>
            <a:schemeClr val="accent1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08258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/>
          <p:cNvSpPr/>
          <p:nvPr/>
        </p:nvSpPr>
        <p:spPr>
          <a:xfrm flipV="1">
            <a:off x="0" y="6551967"/>
            <a:ext cx="9144000" cy="357095"/>
          </a:xfrm>
          <a:prstGeom prst="rect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 flipH="1">
            <a:off x="0" y="668269"/>
            <a:ext cx="9144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 flipH="1">
            <a:off x="0" y="6491436"/>
            <a:ext cx="9144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슬라이드 번호 개체 틀 3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655E36B0-F3F2-466F-8968-79D13CE48AA2}" type="slidenum">
              <a:rPr lang="en-US" altLang="ko-KR" smtClean="0"/>
              <a:pPr algn="r"/>
              <a:t>37</a:t>
            </a:fld>
            <a:endParaRPr lang="en-US" dirty="0"/>
          </a:p>
        </p:txBody>
      </p:sp>
      <p:grpSp>
        <p:nvGrpSpPr>
          <p:cNvPr id="2" name="그룹 23"/>
          <p:cNvGrpSpPr/>
          <p:nvPr/>
        </p:nvGrpSpPr>
        <p:grpSpPr>
          <a:xfrm>
            <a:off x="3740690" y="836712"/>
            <a:ext cx="1662636" cy="435025"/>
            <a:chOff x="3740690" y="836712"/>
            <a:chExt cx="1662636" cy="435025"/>
          </a:xfrm>
        </p:grpSpPr>
        <p:cxnSp>
          <p:nvCxnSpPr>
            <p:cNvPr id="31" name="직선 연결선 30"/>
            <p:cNvCxnSpPr/>
            <p:nvPr/>
          </p:nvCxnSpPr>
          <p:spPr>
            <a:xfrm>
              <a:off x="3754393" y="1144489"/>
              <a:ext cx="1635213" cy="0"/>
            </a:xfrm>
            <a:prstGeom prst="line">
              <a:avLst/>
            </a:prstGeom>
            <a:ln>
              <a:solidFill>
                <a:srgbClr val="31313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이등변 삼각형 38"/>
            <p:cNvSpPr/>
            <p:nvPr/>
          </p:nvSpPr>
          <p:spPr>
            <a:xfrm flipV="1">
              <a:off x="4508375" y="1144489"/>
              <a:ext cx="127248" cy="127248"/>
            </a:xfrm>
            <a:prstGeom prst="triangle">
              <a:avLst/>
            </a:prstGeom>
            <a:solidFill>
              <a:srgbClr val="31313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3740690" y="836712"/>
              <a:ext cx="1662636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400" dirty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</a:rPr>
                <a:t>Gradient Boosting</a:t>
              </a:r>
              <a:endParaRPr lang="ko-KR" altLang="en-US" sz="1400" dirty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</a:endParaRPr>
            </a:p>
          </p:txBody>
        </p:sp>
      </p:grpSp>
      <p:grpSp>
        <p:nvGrpSpPr>
          <p:cNvPr id="3" name="그룹 23"/>
          <p:cNvGrpSpPr/>
          <p:nvPr/>
        </p:nvGrpSpPr>
        <p:grpSpPr>
          <a:xfrm>
            <a:off x="0" y="-2070"/>
            <a:ext cx="9144000" cy="675165"/>
            <a:chOff x="0" y="-2070"/>
            <a:chExt cx="9144000" cy="675165"/>
          </a:xfrm>
        </p:grpSpPr>
        <p:sp>
          <p:nvSpPr>
            <p:cNvPr id="29" name="직사각형 28"/>
            <p:cNvSpPr/>
            <p:nvPr/>
          </p:nvSpPr>
          <p:spPr>
            <a:xfrm>
              <a:off x="0" y="-2070"/>
              <a:ext cx="9144000" cy="622758"/>
            </a:xfrm>
            <a:prstGeom prst="rect">
              <a:avLst/>
            </a:prstGeom>
            <a:solidFill>
              <a:srgbClr val="3131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4" name="그룹 15"/>
            <p:cNvGrpSpPr/>
            <p:nvPr/>
          </p:nvGrpSpPr>
          <p:grpSpPr>
            <a:xfrm>
              <a:off x="329625" y="170809"/>
              <a:ext cx="8100027" cy="292388"/>
              <a:chOff x="1297980" y="170809"/>
              <a:chExt cx="6650181" cy="292388"/>
            </a:xfrm>
          </p:grpSpPr>
          <p:grpSp>
            <p:nvGrpSpPr>
              <p:cNvPr id="5" name="그룹 14"/>
              <p:cNvGrpSpPr/>
              <p:nvPr/>
            </p:nvGrpSpPr>
            <p:grpSpPr>
              <a:xfrm>
                <a:off x="1297980" y="170809"/>
                <a:ext cx="3541672" cy="292388"/>
                <a:chOff x="1297980" y="170809"/>
                <a:chExt cx="3541672" cy="292388"/>
              </a:xfrm>
            </p:grpSpPr>
            <p:sp>
              <p:nvSpPr>
                <p:cNvPr id="43" name="TextBox 42"/>
                <p:cNvSpPr txBox="1"/>
                <p:nvPr/>
              </p:nvSpPr>
              <p:spPr>
                <a:xfrm>
                  <a:off x="2034722" y="170809"/>
                  <a:ext cx="1221349" cy="29238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300" dirty="0" smtClean="0">
                      <a:ln>
                        <a:solidFill>
                          <a:srgbClr val="F3F3F3">
                            <a:alpha val="31000"/>
                          </a:srgbClr>
                        </a:solidFill>
                      </a:ln>
                      <a:solidFill>
                        <a:srgbClr val="F3F3F3"/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+mj-ea"/>
                      <a:ea typeface="+mj-ea"/>
                    </a:rPr>
                    <a:t>데이터 정의서</a:t>
                  </a:r>
                  <a:endParaRPr lang="ko-KR" altLang="en-US" sz="1300" dirty="0">
                    <a:ln>
                      <a:solidFill>
                        <a:srgbClr val="F3F3F3">
                          <a:alpha val="31000"/>
                        </a:srgbClr>
                      </a:solidFill>
                    </a:ln>
                    <a:solidFill>
                      <a:srgbClr val="F3F3F3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+mj-ea"/>
                    <a:ea typeface="+mj-ea"/>
                  </a:endParaRPr>
                </a:p>
              </p:txBody>
            </p:sp>
            <p:sp>
              <p:nvSpPr>
                <p:cNvPr id="50" name="TextBox 49"/>
                <p:cNvSpPr txBox="1"/>
                <p:nvPr/>
              </p:nvSpPr>
              <p:spPr>
                <a:xfrm>
                  <a:off x="3242033" y="170809"/>
                  <a:ext cx="1597619" cy="29238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300" dirty="0" smtClean="0">
                      <a:ln>
                        <a:solidFill>
                          <a:srgbClr val="F3F3F3">
                            <a:alpha val="31000"/>
                          </a:srgbClr>
                        </a:solidFill>
                      </a:ln>
                      <a:solidFill>
                        <a:srgbClr val="F3F3F3"/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+mj-ea"/>
                      <a:ea typeface="+mj-ea"/>
                    </a:rPr>
                    <a:t>데이터 검증 결과서</a:t>
                  </a:r>
                  <a:endParaRPr lang="ko-KR" altLang="en-US" sz="1300" dirty="0">
                    <a:ln>
                      <a:solidFill>
                        <a:srgbClr val="F3F3F3">
                          <a:alpha val="31000"/>
                        </a:srgbClr>
                      </a:solidFill>
                    </a:ln>
                    <a:solidFill>
                      <a:srgbClr val="F3F3F3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+mj-ea"/>
                    <a:ea typeface="+mj-ea"/>
                  </a:endParaRPr>
                </a:p>
              </p:txBody>
            </p:sp>
            <p:sp>
              <p:nvSpPr>
                <p:cNvPr id="51" name="TextBox 50"/>
                <p:cNvSpPr txBox="1"/>
                <p:nvPr/>
              </p:nvSpPr>
              <p:spPr>
                <a:xfrm>
                  <a:off x="1297980" y="170809"/>
                  <a:ext cx="726418" cy="29238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300" dirty="0" smtClean="0">
                      <a:ln>
                        <a:solidFill>
                          <a:srgbClr val="F3F3F3">
                            <a:alpha val="31000"/>
                          </a:srgbClr>
                        </a:solidFill>
                      </a:ln>
                      <a:solidFill>
                        <a:srgbClr val="F3F3F3"/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+mj-ea"/>
                      <a:ea typeface="+mj-ea"/>
                    </a:rPr>
                    <a:t>분석개요</a:t>
                  </a:r>
                  <a:endParaRPr lang="en-US" altLang="ko-KR" sz="1300" dirty="0" smtClean="0">
                    <a:ln>
                      <a:solidFill>
                        <a:srgbClr val="F3F3F3">
                          <a:alpha val="31000"/>
                        </a:srgbClr>
                      </a:solidFill>
                    </a:ln>
                    <a:solidFill>
                      <a:srgbClr val="F3F3F3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+mj-ea"/>
                    <a:ea typeface="+mj-ea"/>
                  </a:endParaRPr>
                </a:p>
              </p:txBody>
            </p:sp>
          </p:grpSp>
          <p:grpSp>
            <p:nvGrpSpPr>
              <p:cNvPr id="6" name="그룹 13"/>
              <p:cNvGrpSpPr/>
              <p:nvPr/>
            </p:nvGrpSpPr>
            <p:grpSpPr>
              <a:xfrm>
                <a:off x="4986271" y="170809"/>
                <a:ext cx="2961890" cy="292388"/>
                <a:chOff x="4986271" y="170809"/>
                <a:chExt cx="2961890" cy="292388"/>
              </a:xfrm>
            </p:grpSpPr>
            <p:sp>
              <p:nvSpPr>
                <p:cNvPr id="37" name="TextBox 36"/>
                <p:cNvSpPr txBox="1"/>
                <p:nvPr/>
              </p:nvSpPr>
              <p:spPr>
                <a:xfrm>
                  <a:off x="6071325" y="170809"/>
                  <a:ext cx="1343979" cy="29238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300" dirty="0" smtClean="0">
                      <a:ln>
                        <a:solidFill>
                          <a:srgbClr val="F3F3F3">
                            <a:alpha val="31000"/>
                          </a:srgbClr>
                        </a:solidFill>
                      </a:ln>
                      <a:solidFill>
                        <a:srgbClr val="F3F3F3"/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+mj-ea"/>
                      <a:ea typeface="+mj-ea"/>
                    </a:rPr>
                    <a:t>데이터 분석 보고서</a:t>
                  </a:r>
                  <a:endParaRPr lang="ko-KR" altLang="en-US" sz="1300" dirty="0">
                    <a:ln>
                      <a:solidFill>
                        <a:srgbClr val="F3F3F3">
                          <a:alpha val="31000"/>
                        </a:srgbClr>
                      </a:solidFill>
                    </a:ln>
                    <a:solidFill>
                      <a:srgbClr val="F3F3F3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+mj-ea"/>
                    <a:ea typeface="+mj-ea"/>
                  </a:endParaRPr>
                </a:p>
              </p:txBody>
            </p:sp>
            <p:sp>
              <p:nvSpPr>
                <p:cNvPr id="38" name="TextBox 37"/>
                <p:cNvSpPr txBox="1"/>
                <p:nvPr/>
              </p:nvSpPr>
              <p:spPr>
                <a:xfrm>
                  <a:off x="7522804" y="170809"/>
                  <a:ext cx="425357" cy="29238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300" dirty="0" smtClean="0">
                      <a:ln>
                        <a:solidFill>
                          <a:srgbClr val="F3F3F3">
                            <a:alpha val="31000"/>
                          </a:srgbClr>
                        </a:solidFill>
                      </a:ln>
                      <a:solidFill>
                        <a:srgbClr val="F3F3F3"/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+mj-ea"/>
                      <a:ea typeface="+mj-ea"/>
                    </a:rPr>
                    <a:t>결론</a:t>
                  </a:r>
                  <a:endParaRPr lang="ko-KR" altLang="en-US" sz="1300" dirty="0">
                    <a:ln>
                      <a:solidFill>
                        <a:srgbClr val="F3F3F3">
                          <a:alpha val="31000"/>
                        </a:srgbClr>
                      </a:solidFill>
                    </a:ln>
                    <a:solidFill>
                      <a:srgbClr val="F3F3F3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+mj-ea"/>
                    <a:ea typeface="+mj-ea"/>
                  </a:endParaRPr>
                </a:p>
              </p:txBody>
            </p:sp>
            <p:sp>
              <p:nvSpPr>
                <p:cNvPr id="42" name="TextBox 41"/>
                <p:cNvSpPr txBox="1"/>
                <p:nvPr/>
              </p:nvSpPr>
              <p:spPr>
                <a:xfrm>
                  <a:off x="4986271" y="170809"/>
                  <a:ext cx="884667" cy="29238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300" dirty="0" smtClean="0">
                      <a:ln>
                        <a:solidFill>
                          <a:srgbClr val="F3F3F3">
                            <a:alpha val="31000"/>
                          </a:srgbClr>
                        </a:solidFill>
                      </a:ln>
                      <a:solidFill>
                        <a:srgbClr val="F3F3F3"/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+mj-ea"/>
                      <a:ea typeface="+mj-ea"/>
                    </a:rPr>
                    <a:t>데이터 탐색</a:t>
                  </a:r>
                  <a:endParaRPr lang="ko-KR" altLang="en-US" sz="1300" dirty="0">
                    <a:ln>
                      <a:solidFill>
                        <a:srgbClr val="F3F3F3">
                          <a:alpha val="31000"/>
                        </a:srgbClr>
                      </a:solidFill>
                    </a:ln>
                    <a:solidFill>
                      <a:srgbClr val="F3F3F3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+mj-ea"/>
                    <a:ea typeface="+mj-ea"/>
                  </a:endParaRPr>
                </a:p>
              </p:txBody>
            </p:sp>
          </p:grpSp>
        </p:grpSp>
        <p:sp>
          <p:nvSpPr>
            <p:cNvPr id="33" name="이등변 삼각형 32"/>
            <p:cNvSpPr/>
            <p:nvPr/>
          </p:nvSpPr>
          <p:spPr>
            <a:xfrm>
              <a:off x="6876256" y="457071"/>
              <a:ext cx="216024" cy="216024"/>
            </a:xfrm>
            <a:prstGeom prst="triangle">
              <a:avLst/>
            </a:prstGeom>
            <a:solidFill>
              <a:srgbClr val="DD811C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323528" y="1375493"/>
            <a:ext cx="856895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n-US" altLang="ko-KR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</a:rPr>
              <a:t> </a:t>
            </a:r>
            <a:r>
              <a:rPr lang="ko-KR" altLang="en-US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</a:rPr>
              <a:t>여러 개의 결정 </a:t>
            </a:r>
            <a:r>
              <a:rPr lang="ko-KR" altLang="en-US" sz="1400" dirty="0" err="1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</a:rPr>
              <a:t>트리를</a:t>
            </a:r>
            <a:r>
              <a:rPr lang="ko-KR" altLang="en-US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</a:rPr>
              <a:t> 묶어 강력한 모델을 만드는 앙상블 기법</a:t>
            </a:r>
            <a:endParaRPr lang="en-US" altLang="ko-KR" sz="1400" dirty="0" smtClean="0">
              <a:ln>
                <a:solidFill>
                  <a:srgbClr val="313131">
                    <a:alpha val="33000"/>
                  </a:srgbClr>
                </a:solidFill>
              </a:ln>
              <a:solidFill>
                <a:srgbClr val="313131"/>
              </a:solidFill>
              <a:latin typeface="+mj-ea"/>
            </a:endParaRPr>
          </a:p>
          <a:p>
            <a:pPr>
              <a:buFont typeface="Wingdings" pitchFamily="2" charset="2"/>
              <a:buChar char="ü"/>
            </a:pPr>
            <a:endParaRPr lang="en-US" altLang="ko-KR" sz="1400" dirty="0" smtClean="0">
              <a:ln>
                <a:solidFill>
                  <a:srgbClr val="313131">
                    <a:alpha val="33000"/>
                  </a:srgbClr>
                </a:solidFill>
              </a:ln>
              <a:solidFill>
                <a:srgbClr val="313131"/>
              </a:solidFill>
              <a:latin typeface="+mj-ea"/>
            </a:endParaRPr>
          </a:p>
          <a:p>
            <a:pPr>
              <a:buFont typeface="Wingdings" pitchFamily="2" charset="2"/>
              <a:buChar char="ü"/>
            </a:pPr>
            <a:r>
              <a:rPr lang="en-US" altLang="ko-KR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</a:rPr>
              <a:t> </a:t>
            </a:r>
            <a:r>
              <a:rPr lang="ko-KR" altLang="en-US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</a:rPr>
              <a:t>이전 </a:t>
            </a:r>
            <a:r>
              <a:rPr lang="ko-KR" altLang="en-US" sz="1400" dirty="0" err="1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</a:rPr>
              <a:t>트리의</a:t>
            </a:r>
            <a:r>
              <a:rPr lang="ko-KR" altLang="en-US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</a:rPr>
              <a:t> 오차를 보완하는 방식을 통해 순차적으로 트리 생성</a:t>
            </a:r>
            <a:endParaRPr lang="en-US" altLang="ko-KR" sz="1400" dirty="0" smtClean="0">
              <a:ln>
                <a:solidFill>
                  <a:srgbClr val="313131">
                    <a:alpha val="33000"/>
                  </a:srgbClr>
                </a:solidFill>
              </a:ln>
              <a:solidFill>
                <a:srgbClr val="313131"/>
              </a:solidFill>
              <a:latin typeface="+mj-ea"/>
            </a:endParaRPr>
          </a:p>
          <a:p>
            <a:pPr>
              <a:buFont typeface="Wingdings" pitchFamily="2" charset="2"/>
              <a:buChar char="ü"/>
            </a:pPr>
            <a:endParaRPr lang="en-US" altLang="ko-KR" sz="1400" dirty="0" smtClean="0">
              <a:ln>
                <a:solidFill>
                  <a:srgbClr val="313131">
                    <a:alpha val="33000"/>
                  </a:srgbClr>
                </a:solidFill>
              </a:ln>
              <a:solidFill>
                <a:srgbClr val="313131"/>
              </a:solidFill>
              <a:latin typeface="+mj-ea"/>
            </a:endParaRPr>
          </a:p>
          <a:p>
            <a:pPr>
              <a:buFont typeface="Wingdings" pitchFamily="2" charset="2"/>
              <a:buChar char="ü"/>
            </a:pPr>
            <a:r>
              <a:rPr lang="en-US" altLang="ko-KR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</a:rPr>
              <a:t> distribution = </a:t>
            </a:r>
            <a:r>
              <a:rPr lang="en-US" altLang="ko-KR" sz="1400" dirty="0" err="1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</a:rPr>
              <a:t>gaussian</a:t>
            </a:r>
            <a:r>
              <a:rPr lang="en-US" altLang="ko-KR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</a:rPr>
              <a:t>, </a:t>
            </a:r>
            <a:r>
              <a:rPr lang="en-US" altLang="ko-KR" sz="1400" dirty="0" err="1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</a:rPr>
              <a:t>n.trees</a:t>
            </a:r>
            <a:r>
              <a:rPr lang="en-US" altLang="ko-KR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</a:rPr>
              <a:t> = 150, </a:t>
            </a:r>
            <a:r>
              <a:rPr lang="en-US" altLang="ko-KR" sz="1400" dirty="0" err="1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</a:rPr>
              <a:t>interaction.depth</a:t>
            </a:r>
            <a:r>
              <a:rPr lang="en-US" altLang="ko-KR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</a:rPr>
              <a:t> = 3, shrinkage = 0.1, </a:t>
            </a:r>
            <a:r>
              <a:rPr lang="en-US" altLang="ko-KR" sz="1400" dirty="0" err="1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</a:rPr>
              <a:t>n.minobsinnode</a:t>
            </a:r>
            <a:r>
              <a:rPr lang="en-US" altLang="ko-KR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</a:rPr>
              <a:t> = 10 </a:t>
            </a:r>
          </a:p>
        </p:txBody>
      </p:sp>
      <p:pic>
        <p:nvPicPr>
          <p:cNvPr id="4105" name="Picture 9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83" y="2732670"/>
            <a:ext cx="6537383" cy="37444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52" name="그룹 51"/>
          <p:cNvGrpSpPr/>
          <p:nvPr/>
        </p:nvGrpSpPr>
        <p:grpSpPr>
          <a:xfrm>
            <a:off x="4572000" y="3356992"/>
            <a:ext cx="4427984" cy="2376264"/>
            <a:chOff x="4716016" y="3734656"/>
            <a:chExt cx="4176464" cy="2142616"/>
          </a:xfrm>
        </p:grpSpPr>
        <p:pic>
          <p:nvPicPr>
            <p:cNvPr id="4102" name="Picture 6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727625" y="3734656"/>
              <a:ext cx="1768751" cy="21349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103" name="Picture 7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6477124" y="3742295"/>
              <a:ext cx="2415356" cy="21349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8" name="직사각형 47"/>
            <p:cNvSpPr/>
            <p:nvPr/>
          </p:nvSpPr>
          <p:spPr>
            <a:xfrm>
              <a:off x="4716016" y="3865121"/>
              <a:ext cx="1796493" cy="48804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4860032" y="2720495"/>
            <a:ext cx="16561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  <a:ea typeface="+mj-ea"/>
              </a:rPr>
              <a:t>Tuning parameter</a:t>
            </a:r>
            <a:endParaRPr lang="ko-KR" altLang="en-US" sz="1400" dirty="0" smtClean="0">
              <a:ln>
                <a:solidFill>
                  <a:srgbClr val="313131">
                    <a:alpha val="33000"/>
                  </a:srgbClr>
                </a:solidFill>
              </a:ln>
              <a:solidFill>
                <a:srgbClr val="313131"/>
              </a:solidFill>
              <a:latin typeface="+mj-ea"/>
              <a:ea typeface="+mj-ea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0" y="6176878"/>
            <a:ext cx="6588224" cy="27645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/>
          <p:cNvSpPr/>
          <p:nvPr/>
        </p:nvSpPr>
        <p:spPr>
          <a:xfrm>
            <a:off x="70221" y="5361641"/>
            <a:ext cx="4320000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619608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6551967"/>
            <a:ext cx="9144000" cy="357095"/>
          </a:xfrm>
          <a:prstGeom prst="rect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n>
                <a:solidFill>
                  <a:srgbClr val="F3F3F3">
                    <a:alpha val="31000"/>
                  </a:srgbClr>
                </a:solidFill>
              </a:ln>
              <a:solidFill>
                <a:srgbClr val="F3F3F3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 flipH="1">
            <a:off x="0" y="309309"/>
            <a:ext cx="2339752" cy="0"/>
          </a:xfrm>
          <a:prstGeom prst="line">
            <a:avLst/>
          </a:prstGeom>
          <a:ln>
            <a:solidFill>
              <a:srgbClr val="F3F3F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H="1">
            <a:off x="6801073" y="309309"/>
            <a:ext cx="2339752" cy="0"/>
          </a:xfrm>
          <a:prstGeom prst="line">
            <a:avLst/>
          </a:prstGeom>
          <a:ln>
            <a:solidFill>
              <a:srgbClr val="F3F3F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 flipH="1">
            <a:off x="0" y="668269"/>
            <a:ext cx="9144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 flipH="1">
            <a:off x="0" y="6491436"/>
            <a:ext cx="9144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슬라이드 번호 개체 틀 2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655E36B0-F3F2-466F-8968-79D13CE48AA2}" type="slidenum">
              <a:rPr lang="en-US" altLang="ko-KR" smtClean="0"/>
              <a:pPr algn="r"/>
              <a:t>38</a:t>
            </a:fld>
            <a:endParaRPr lang="en-US" dirty="0"/>
          </a:p>
        </p:txBody>
      </p:sp>
      <p:grpSp>
        <p:nvGrpSpPr>
          <p:cNvPr id="18" name="그룹 17"/>
          <p:cNvGrpSpPr/>
          <p:nvPr/>
        </p:nvGrpSpPr>
        <p:grpSpPr>
          <a:xfrm>
            <a:off x="0" y="-2070"/>
            <a:ext cx="9144000" cy="622758"/>
            <a:chOff x="0" y="-2070"/>
            <a:chExt cx="9144000" cy="622758"/>
          </a:xfrm>
        </p:grpSpPr>
        <p:sp>
          <p:nvSpPr>
            <p:cNvPr id="21" name="직사각형 20"/>
            <p:cNvSpPr/>
            <p:nvPr/>
          </p:nvSpPr>
          <p:spPr>
            <a:xfrm>
              <a:off x="0" y="-2070"/>
              <a:ext cx="9144000" cy="622758"/>
            </a:xfrm>
            <a:prstGeom prst="rect">
              <a:avLst/>
            </a:prstGeom>
            <a:solidFill>
              <a:srgbClr val="3131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 smtClean="0">
                  <a:ln>
                    <a:solidFill>
                      <a:srgbClr val="313131">
                        <a:alpha val="31000"/>
                      </a:srgb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itchFamily="50" charset="-127"/>
                  <a:ea typeface="맑은 고딕" pitchFamily="50" charset="-127"/>
                </a:rPr>
                <a:t>서울시 공공자전거 수요 예측</a:t>
              </a:r>
              <a:endParaRPr lang="ko-KR" altLang="en-US" sz="1400" b="1" dirty="0">
                <a:ln>
                  <a:solidFill>
                    <a:srgbClr val="313131">
                      <a:alpha val="31000"/>
                    </a:srgb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itchFamily="50" charset="-127"/>
                <a:ea typeface="맑은 고딕" pitchFamily="50" charset="-127"/>
              </a:endParaRPr>
            </a:p>
          </p:txBody>
        </p:sp>
        <p:cxnSp>
          <p:nvCxnSpPr>
            <p:cNvPr id="22" name="직선 연결선 21"/>
            <p:cNvCxnSpPr>
              <a:endCxn id="21" idx="1"/>
            </p:cNvCxnSpPr>
            <p:nvPr/>
          </p:nvCxnSpPr>
          <p:spPr>
            <a:xfrm flipH="1">
              <a:off x="0" y="309309"/>
              <a:ext cx="2160000" cy="0"/>
            </a:xfrm>
            <a:prstGeom prst="line">
              <a:avLst/>
            </a:prstGeom>
            <a:ln>
              <a:solidFill>
                <a:srgbClr val="F3F3F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/>
            <p:cNvCxnSpPr/>
            <p:nvPr/>
          </p:nvCxnSpPr>
          <p:spPr>
            <a:xfrm flipH="1">
              <a:off x="6948504" y="309309"/>
              <a:ext cx="2160000" cy="0"/>
            </a:xfrm>
            <a:prstGeom prst="line">
              <a:avLst/>
            </a:prstGeom>
            <a:ln>
              <a:solidFill>
                <a:srgbClr val="F3F3F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-3113" y="676389"/>
            <a:ext cx="5810400" cy="581040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5068638" y="2530380"/>
            <a:ext cx="1303562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7200" dirty="0" smtClean="0">
                <a:ln>
                  <a:solidFill>
                    <a:srgbClr val="313131">
                      <a:alpha val="31000"/>
                    </a:srgbClr>
                  </a:solidFill>
                </a:ln>
                <a:solidFill>
                  <a:srgbClr val="313131"/>
                </a:solidFill>
                <a:latin typeface="나눔고딕" pitchFamily="50" charset="-127"/>
                <a:ea typeface="나눔고딕" pitchFamily="50" charset="-127"/>
              </a:rPr>
              <a:t>06</a:t>
            </a:r>
            <a:endParaRPr lang="ko-KR" altLang="en-US" sz="7200" dirty="0"/>
          </a:p>
        </p:txBody>
      </p:sp>
      <p:sp>
        <p:nvSpPr>
          <p:cNvPr id="10" name="직사각형 9"/>
          <p:cNvSpPr/>
          <p:nvPr/>
        </p:nvSpPr>
        <p:spPr>
          <a:xfrm>
            <a:off x="4932040" y="4130496"/>
            <a:ext cx="396044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sz="12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</a:rPr>
              <a:t>최종 예측 모형 선정</a:t>
            </a:r>
            <a:endParaRPr lang="en-US" altLang="ko-KR" sz="1200" dirty="0" smtClean="0">
              <a:ln>
                <a:solidFill>
                  <a:srgbClr val="313131">
                    <a:alpha val="33000"/>
                  </a:srgbClr>
                </a:solidFill>
              </a:ln>
              <a:solidFill>
                <a:srgbClr val="313131"/>
              </a:solidFill>
              <a:latin typeface="+mj-ea"/>
            </a:endParaRPr>
          </a:p>
          <a:p>
            <a:pPr marL="285750" indent="-285750"/>
            <a:endParaRPr lang="en-US" altLang="ko-KR" sz="1200" dirty="0" smtClean="0">
              <a:ln>
                <a:solidFill>
                  <a:srgbClr val="313131">
                    <a:alpha val="33000"/>
                  </a:srgbClr>
                </a:solidFill>
              </a:ln>
              <a:solidFill>
                <a:srgbClr val="313131"/>
              </a:solidFill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  <a:ea typeface="+mj-ea"/>
              </a:rPr>
              <a:t>서비스 </a:t>
            </a:r>
            <a:r>
              <a:rPr lang="ko-KR" altLang="en-US" sz="12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  <a:ea typeface="+mj-ea"/>
              </a:rPr>
              <a:t>활용방안</a:t>
            </a:r>
            <a:endParaRPr lang="en-US" altLang="ko-KR" sz="1200" dirty="0" smtClean="0">
              <a:ln>
                <a:solidFill>
                  <a:srgbClr val="313131">
                    <a:alpha val="33000"/>
                  </a:srgbClr>
                </a:solidFill>
              </a:ln>
              <a:solidFill>
                <a:srgbClr val="313131"/>
              </a:solidFill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200" dirty="0" smtClean="0">
              <a:ln>
                <a:solidFill>
                  <a:srgbClr val="313131">
                    <a:alpha val="33000"/>
                  </a:srgbClr>
                </a:solidFill>
              </a:ln>
              <a:solidFill>
                <a:srgbClr val="313131"/>
              </a:solidFill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  <a:ea typeface="+mj-ea"/>
              </a:rPr>
              <a:t>서비스 기대효과</a:t>
            </a:r>
            <a:endParaRPr lang="en-US" altLang="ko-KR" sz="1200" dirty="0" smtClean="0">
              <a:ln>
                <a:solidFill>
                  <a:srgbClr val="313131">
                    <a:alpha val="33000"/>
                  </a:srgbClr>
                </a:solidFill>
              </a:ln>
              <a:solidFill>
                <a:srgbClr val="313131"/>
              </a:solidFill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200" dirty="0" smtClean="0">
              <a:ln>
                <a:solidFill>
                  <a:srgbClr val="313131">
                    <a:alpha val="33000"/>
                  </a:srgbClr>
                </a:solidFill>
              </a:ln>
              <a:solidFill>
                <a:srgbClr val="313131"/>
              </a:solidFill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  <a:ea typeface="+mj-ea"/>
              </a:rPr>
              <a:t>한계점 및 제언</a:t>
            </a:r>
            <a:endParaRPr lang="en-US" altLang="ko-KR" sz="1200" dirty="0">
              <a:ln>
                <a:solidFill>
                  <a:srgbClr val="313131">
                    <a:alpha val="33000"/>
                  </a:srgbClr>
                </a:solidFill>
              </a:ln>
              <a:solidFill>
                <a:srgbClr val="313131"/>
              </a:solidFill>
              <a:latin typeface="+mj-ea"/>
              <a:ea typeface="+mj-ea"/>
            </a:endParaRPr>
          </a:p>
        </p:txBody>
      </p:sp>
      <p:sp>
        <p:nvSpPr>
          <p:cNvPr id="14" name="자유형 13"/>
          <p:cNvSpPr/>
          <p:nvPr/>
        </p:nvSpPr>
        <p:spPr>
          <a:xfrm>
            <a:off x="4867275" y="3706897"/>
            <a:ext cx="4286250" cy="127000"/>
          </a:xfrm>
          <a:custGeom>
            <a:avLst/>
            <a:gdLst>
              <a:gd name="connsiteX0" fmla="*/ 76200 w 4286250"/>
              <a:gd name="connsiteY0" fmla="*/ 6350 h 127000"/>
              <a:gd name="connsiteX1" fmla="*/ 0 w 4286250"/>
              <a:gd name="connsiteY1" fmla="*/ 127000 h 127000"/>
              <a:gd name="connsiteX2" fmla="*/ 4286250 w 4286250"/>
              <a:gd name="connsiteY2" fmla="*/ 127000 h 127000"/>
              <a:gd name="connsiteX3" fmla="*/ 4286250 w 4286250"/>
              <a:gd name="connsiteY3" fmla="*/ 0 h 127000"/>
              <a:gd name="connsiteX4" fmla="*/ 76200 w 4286250"/>
              <a:gd name="connsiteY4" fmla="*/ 6350 h 12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86250" h="127000">
                <a:moveTo>
                  <a:pt x="76200" y="6350"/>
                </a:moveTo>
                <a:lnTo>
                  <a:pt x="0" y="127000"/>
                </a:lnTo>
                <a:lnTo>
                  <a:pt x="4286250" y="127000"/>
                </a:lnTo>
                <a:lnTo>
                  <a:pt x="4286250" y="0"/>
                </a:lnTo>
                <a:lnTo>
                  <a:pt x="76200" y="6350"/>
                </a:lnTo>
                <a:close/>
              </a:path>
            </a:pathLst>
          </a:custGeom>
          <a:solidFill>
            <a:srgbClr val="DD81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4932040" y="3533335"/>
            <a:ext cx="4211960" cy="197374"/>
          </a:xfrm>
          <a:prstGeom prst="rect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6151099" y="3028890"/>
            <a:ext cx="305766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rgbClr val="313131">
                      <a:alpha val="31000"/>
                    </a:srgbClr>
                  </a:solidFill>
                </a:ln>
                <a:solidFill>
                  <a:srgbClr val="313131"/>
                </a:solidFill>
                <a:latin typeface="+mj-ea"/>
                <a:ea typeface="+mj-ea"/>
              </a:rPr>
              <a:t>결론</a:t>
            </a:r>
            <a:endParaRPr lang="en-US" altLang="ko-KR" sz="2000" dirty="0" smtClean="0">
              <a:ln>
                <a:solidFill>
                  <a:srgbClr val="313131">
                    <a:alpha val="31000"/>
                  </a:srgbClr>
                </a:solidFill>
              </a:ln>
              <a:solidFill>
                <a:srgbClr val="31313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89712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/>
          <p:cNvSpPr/>
          <p:nvPr/>
        </p:nvSpPr>
        <p:spPr>
          <a:xfrm flipV="1">
            <a:off x="0" y="6551967"/>
            <a:ext cx="9144000" cy="357095"/>
          </a:xfrm>
          <a:prstGeom prst="rect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 flipH="1">
            <a:off x="0" y="668269"/>
            <a:ext cx="9144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 flipH="1">
            <a:off x="0" y="6491436"/>
            <a:ext cx="9144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슬라이드 번호 개체 틀 3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655E36B0-F3F2-466F-8968-79D13CE48AA2}" type="slidenum">
              <a:rPr lang="en-US" altLang="ko-KR" smtClean="0"/>
              <a:pPr algn="r"/>
              <a:t>39</a:t>
            </a:fld>
            <a:endParaRPr lang="en-US" dirty="0"/>
          </a:p>
        </p:txBody>
      </p:sp>
      <p:grpSp>
        <p:nvGrpSpPr>
          <p:cNvPr id="2" name="그룹 23"/>
          <p:cNvGrpSpPr/>
          <p:nvPr/>
        </p:nvGrpSpPr>
        <p:grpSpPr>
          <a:xfrm>
            <a:off x="3667762" y="836712"/>
            <a:ext cx="1808508" cy="435025"/>
            <a:chOff x="3667762" y="836712"/>
            <a:chExt cx="1808508" cy="435025"/>
          </a:xfrm>
        </p:grpSpPr>
        <p:cxnSp>
          <p:nvCxnSpPr>
            <p:cNvPr id="31" name="직선 연결선 30"/>
            <p:cNvCxnSpPr/>
            <p:nvPr/>
          </p:nvCxnSpPr>
          <p:spPr>
            <a:xfrm>
              <a:off x="3754393" y="1144489"/>
              <a:ext cx="1635213" cy="0"/>
            </a:xfrm>
            <a:prstGeom prst="line">
              <a:avLst/>
            </a:prstGeom>
            <a:ln>
              <a:solidFill>
                <a:srgbClr val="31313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이등변 삼각형 38"/>
            <p:cNvSpPr/>
            <p:nvPr/>
          </p:nvSpPr>
          <p:spPr>
            <a:xfrm flipV="1">
              <a:off x="4508375" y="1144489"/>
              <a:ext cx="127248" cy="127248"/>
            </a:xfrm>
            <a:prstGeom prst="triangle">
              <a:avLst/>
            </a:prstGeom>
            <a:solidFill>
              <a:srgbClr val="31313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3667762" y="836712"/>
              <a:ext cx="180850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4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  <a:ea typeface="+mj-ea"/>
                </a:rPr>
                <a:t>최종 예측 모형 선정</a:t>
              </a:r>
              <a:endParaRPr lang="en-US" altLang="ko-KR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25" name="그룹 23"/>
          <p:cNvGrpSpPr/>
          <p:nvPr/>
        </p:nvGrpSpPr>
        <p:grpSpPr>
          <a:xfrm>
            <a:off x="0" y="-2070"/>
            <a:ext cx="9144000" cy="675165"/>
            <a:chOff x="0" y="-2070"/>
            <a:chExt cx="9144000" cy="675165"/>
          </a:xfrm>
        </p:grpSpPr>
        <p:sp>
          <p:nvSpPr>
            <p:cNvPr id="26" name="직사각형 25"/>
            <p:cNvSpPr/>
            <p:nvPr/>
          </p:nvSpPr>
          <p:spPr>
            <a:xfrm>
              <a:off x="0" y="-2070"/>
              <a:ext cx="9144000" cy="622758"/>
            </a:xfrm>
            <a:prstGeom prst="rect">
              <a:avLst/>
            </a:prstGeom>
            <a:solidFill>
              <a:srgbClr val="3131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8" name="그룹 15"/>
            <p:cNvGrpSpPr/>
            <p:nvPr/>
          </p:nvGrpSpPr>
          <p:grpSpPr>
            <a:xfrm>
              <a:off x="329625" y="170809"/>
              <a:ext cx="8100027" cy="292388"/>
              <a:chOff x="1297980" y="170809"/>
              <a:chExt cx="6650181" cy="292388"/>
            </a:xfrm>
          </p:grpSpPr>
          <p:grpSp>
            <p:nvGrpSpPr>
              <p:cNvPr id="36" name="그룹 14"/>
              <p:cNvGrpSpPr/>
              <p:nvPr/>
            </p:nvGrpSpPr>
            <p:grpSpPr>
              <a:xfrm>
                <a:off x="1297980" y="170809"/>
                <a:ext cx="3541672" cy="292388"/>
                <a:chOff x="1297980" y="170809"/>
                <a:chExt cx="3541672" cy="292388"/>
              </a:xfrm>
            </p:grpSpPr>
            <p:sp>
              <p:nvSpPr>
                <p:cNvPr id="48" name="TextBox 47"/>
                <p:cNvSpPr txBox="1"/>
                <p:nvPr/>
              </p:nvSpPr>
              <p:spPr>
                <a:xfrm>
                  <a:off x="2034722" y="170809"/>
                  <a:ext cx="1221349" cy="29238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300" dirty="0" smtClean="0">
                      <a:ln>
                        <a:solidFill>
                          <a:srgbClr val="F3F3F3">
                            <a:alpha val="31000"/>
                          </a:srgbClr>
                        </a:solidFill>
                      </a:ln>
                      <a:solidFill>
                        <a:srgbClr val="F3F3F3"/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+mj-ea"/>
                      <a:ea typeface="+mj-ea"/>
                    </a:rPr>
                    <a:t>데이터 정의서</a:t>
                  </a:r>
                  <a:endParaRPr lang="ko-KR" altLang="en-US" sz="1300" dirty="0">
                    <a:ln>
                      <a:solidFill>
                        <a:srgbClr val="F3F3F3">
                          <a:alpha val="31000"/>
                        </a:srgbClr>
                      </a:solidFill>
                    </a:ln>
                    <a:solidFill>
                      <a:srgbClr val="F3F3F3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+mj-ea"/>
                    <a:ea typeface="+mj-ea"/>
                  </a:endParaRPr>
                </a:p>
              </p:txBody>
            </p:sp>
            <p:sp>
              <p:nvSpPr>
                <p:cNvPr id="49" name="TextBox 48"/>
                <p:cNvSpPr txBox="1"/>
                <p:nvPr/>
              </p:nvSpPr>
              <p:spPr>
                <a:xfrm>
                  <a:off x="3242033" y="170809"/>
                  <a:ext cx="1597619" cy="29238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300" dirty="0" smtClean="0">
                      <a:ln>
                        <a:solidFill>
                          <a:srgbClr val="F3F3F3">
                            <a:alpha val="31000"/>
                          </a:srgbClr>
                        </a:solidFill>
                      </a:ln>
                      <a:solidFill>
                        <a:srgbClr val="F3F3F3"/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+mj-ea"/>
                      <a:ea typeface="+mj-ea"/>
                    </a:rPr>
                    <a:t>데이터 검증 결과서</a:t>
                  </a:r>
                  <a:endParaRPr lang="ko-KR" altLang="en-US" sz="1300" dirty="0">
                    <a:ln>
                      <a:solidFill>
                        <a:srgbClr val="F3F3F3">
                          <a:alpha val="31000"/>
                        </a:srgbClr>
                      </a:solidFill>
                    </a:ln>
                    <a:solidFill>
                      <a:srgbClr val="F3F3F3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+mj-ea"/>
                    <a:ea typeface="+mj-ea"/>
                  </a:endParaRPr>
                </a:p>
              </p:txBody>
            </p:sp>
            <p:sp>
              <p:nvSpPr>
                <p:cNvPr id="52" name="TextBox 51"/>
                <p:cNvSpPr txBox="1"/>
                <p:nvPr/>
              </p:nvSpPr>
              <p:spPr>
                <a:xfrm>
                  <a:off x="1297980" y="170809"/>
                  <a:ext cx="726418" cy="29238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300" dirty="0" smtClean="0">
                      <a:ln>
                        <a:solidFill>
                          <a:srgbClr val="F3F3F3">
                            <a:alpha val="31000"/>
                          </a:srgbClr>
                        </a:solidFill>
                      </a:ln>
                      <a:solidFill>
                        <a:srgbClr val="F3F3F3"/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+mj-ea"/>
                      <a:ea typeface="+mj-ea"/>
                    </a:rPr>
                    <a:t>분석개요</a:t>
                  </a:r>
                  <a:endParaRPr lang="en-US" altLang="ko-KR" sz="1300" dirty="0" smtClean="0">
                    <a:ln>
                      <a:solidFill>
                        <a:srgbClr val="F3F3F3">
                          <a:alpha val="31000"/>
                        </a:srgbClr>
                      </a:solidFill>
                    </a:ln>
                    <a:solidFill>
                      <a:srgbClr val="F3F3F3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+mj-ea"/>
                    <a:ea typeface="+mj-ea"/>
                  </a:endParaRPr>
                </a:p>
              </p:txBody>
            </p:sp>
          </p:grpSp>
          <p:grpSp>
            <p:nvGrpSpPr>
              <p:cNvPr id="44" name="그룹 13"/>
              <p:cNvGrpSpPr/>
              <p:nvPr/>
            </p:nvGrpSpPr>
            <p:grpSpPr>
              <a:xfrm>
                <a:off x="4986271" y="170809"/>
                <a:ext cx="2961890" cy="292388"/>
                <a:chOff x="4986271" y="170809"/>
                <a:chExt cx="2961890" cy="292388"/>
              </a:xfrm>
            </p:grpSpPr>
            <p:sp>
              <p:nvSpPr>
                <p:cNvPr id="45" name="TextBox 44"/>
                <p:cNvSpPr txBox="1"/>
                <p:nvPr/>
              </p:nvSpPr>
              <p:spPr>
                <a:xfrm>
                  <a:off x="6071325" y="170809"/>
                  <a:ext cx="1343979" cy="29238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300" dirty="0" smtClean="0">
                      <a:ln>
                        <a:solidFill>
                          <a:srgbClr val="F3F3F3">
                            <a:alpha val="31000"/>
                          </a:srgbClr>
                        </a:solidFill>
                      </a:ln>
                      <a:solidFill>
                        <a:srgbClr val="F3F3F3"/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+mj-ea"/>
                      <a:ea typeface="+mj-ea"/>
                    </a:rPr>
                    <a:t>데이터 분석 보고서</a:t>
                  </a:r>
                  <a:endParaRPr lang="ko-KR" altLang="en-US" sz="1300" dirty="0">
                    <a:ln>
                      <a:solidFill>
                        <a:srgbClr val="F3F3F3">
                          <a:alpha val="31000"/>
                        </a:srgbClr>
                      </a:solidFill>
                    </a:ln>
                    <a:solidFill>
                      <a:srgbClr val="F3F3F3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+mj-ea"/>
                    <a:ea typeface="+mj-ea"/>
                  </a:endParaRPr>
                </a:p>
              </p:txBody>
            </p:sp>
            <p:sp>
              <p:nvSpPr>
                <p:cNvPr id="46" name="TextBox 45"/>
                <p:cNvSpPr txBox="1"/>
                <p:nvPr/>
              </p:nvSpPr>
              <p:spPr>
                <a:xfrm>
                  <a:off x="7522804" y="170809"/>
                  <a:ext cx="425357" cy="29238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300" dirty="0" smtClean="0">
                      <a:ln>
                        <a:solidFill>
                          <a:srgbClr val="F3F3F3">
                            <a:alpha val="31000"/>
                          </a:srgbClr>
                        </a:solidFill>
                      </a:ln>
                      <a:solidFill>
                        <a:srgbClr val="F3F3F3"/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+mj-ea"/>
                      <a:ea typeface="+mj-ea"/>
                    </a:rPr>
                    <a:t>결론</a:t>
                  </a:r>
                  <a:endParaRPr lang="ko-KR" altLang="en-US" sz="1300" dirty="0">
                    <a:ln>
                      <a:solidFill>
                        <a:srgbClr val="F3F3F3">
                          <a:alpha val="31000"/>
                        </a:srgbClr>
                      </a:solidFill>
                    </a:ln>
                    <a:solidFill>
                      <a:srgbClr val="F3F3F3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+mj-ea"/>
                    <a:ea typeface="+mj-ea"/>
                  </a:endParaRPr>
                </a:p>
              </p:txBody>
            </p:sp>
            <p:sp>
              <p:nvSpPr>
                <p:cNvPr id="47" name="TextBox 46"/>
                <p:cNvSpPr txBox="1"/>
                <p:nvPr/>
              </p:nvSpPr>
              <p:spPr>
                <a:xfrm>
                  <a:off x="4986271" y="170809"/>
                  <a:ext cx="884667" cy="29238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300" dirty="0" smtClean="0">
                      <a:ln>
                        <a:solidFill>
                          <a:srgbClr val="F3F3F3">
                            <a:alpha val="31000"/>
                          </a:srgbClr>
                        </a:solidFill>
                      </a:ln>
                      <a:solidFill>
                        <a:srgbClr val="F3F3F3"/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+mj-ea"/>
                      <a:ea typeface="+mj-ea"/>
                    </a:rPr>
                    <a:t>데이터 탐색</a:t>
                  </a:r>
                  <a:endParaRPr lang="ko-KR" altLang="en-US" sz="1300" dirty="0">
                    <a:ln>
                      <a:solidFill>
                        <a:srgbClr val="F3F3F3">
                          <a:alpha val="31000"/>
                        </a:srgbClr>
                      </a:solidFill>
                    </a:ln>
                    <a:solidFill>
                      <a:srgbClr val="F3F3F3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+mj-ea"/>
                    <a:ea typeface="+mj-ea"/>
                  </a:endParaRPr>
                </a:p>
              </p:txBody>
            </p:sp>
          </p:grpSp>
        </p:grpSp>
        <p:sp>
          <p:nvSpPr>
            <p:cNvPr id="35" name="이등변 삼각형 34"/>
            <p:cNvSpPr/>
            <p:nvPr/>
          </p:nvSpPr>
          <p:spPr>
            <a:xfrm>
              <a:off x="8078090" y="457071"/>
              <a:ext cx="216024" cy="216024"/>
            </a:xfrm>
            <a:prstGeom prst="triangle">
              <a:avLst/>
            </a:prstGeom>
            <a:solidFill>
              <a:srgbClr val="DD811C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356981" y="1412776"/>
            <a:ext cx="864399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</a:rPr>
              <a:t>최종 예측 </a:t>
            </a:r>
            <a:r>
              <a:rPr lang="ko-KR" altLang="en-US" sz="1400" dirty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</a:rPr>
              <a:t>모형 선정하기 위해</a:t>
            </a:r>
            <a:r>
              <a:rPr lang="en-US" altLang="ko-KR" sz="1400" dirty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</a:rPr>
              <a:t> 7</a:t>
            </a:r>
            <a:r>
              <a:rPr lang="ko-KR" altLang="en-US" sz="1400" dirty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</a:rPr>
              <a:t>개 </a:t>
            </a:r>
            <a:r>
              <a:rPr lang="ko-KR" altLang="en-US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</a:rPr>
              <a:t>모형을 비교</a:t>
            </a:r>
            <a:endParaRPr lang="en-US" altLang="ko-KR" sz="1400" dirty="0" smtClean="0">
              <a:ln>
                <a:solidFill>
                  <a:srgbClr val="313131">
                    <a:alpha val="33000"/>
                  </a:srgbClr>
                </a:solidFill>
              </a:ln>
              <a:solidFill>
                <a:srgbClr val="313131"/>
              </a:solidFill>
              <a:latin typeface="+mj-ea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400" dirty="0" smtClean="0">
              <a:ln>
                <a:solidFill>
                  <a:srgbClr val="313131">
                    <a:alpha val="33000"/>
                  </a:srgbClr>
                </a:solidFill>
              </a:ln>
              <a:solidFill>
                <a:srgbClr val="313131"/>
              </a:solidFill>
              <a:latin typeface="+mj-ea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</a:rPr>
              <a:t>모형을 </a:t>
            </a:r>
            <a:r>
              <a:rPr lang="en-US" altLang="ko-KR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</a:rPr>
              <a:t>train set</a:t>
            </a:r>
            <a:r>
              <a:rPr lang="ko-KR" altLang="en-US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</a:rPr>
              <a:t>을 토대로 예측하여 </a:t>
            </a:r>
            <a:r>
              <a:rPr lang="en-US" altLang="ko-KR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</a:rPr>
              <a:t>test set</a:t>
            </a:r>
            <a:r>
              <a:rPr lang="ko-KR" altLang="en-US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</a:rPr>
              <a:t>과 비교하여 구한 </a:t>
            </a:r>
            <a:r>
              <a:rPr lang="en-US" altLang="ko-KR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</a:rPr>
              <a:t>RMSE</a:t>
            </a:r>
            <a:r>
              <a:rPr lang="ko-KR" altLang="en-US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</a:rPr>
              <a:t>가 낮은 값을 예측 모형으로 선정</a:t>
            </a:r>
            <a:endParaRPr lang="en-US" altLang="ko-KR" sz="1400" dirty="0" smtClean="0">
              <a:ln>
                <a:solidFill>
                  <a:srgbClr val="313131">
                    <a:alpha val="33000"/>
                  </a:srgbClr>
                </a:solidFill>
              </a:ln>
              <a:solidFill>
                <a:srgbClr val="313131"/>
              </a:solidFill>
              <a:latin typeface="+mj-ea"/>
            </a:endParaRPr>
          </a:p>
        </p:txBody>
      </p:sp>
      <p:pic>
        <p:nvPicPr>
          <p:cNvPr id="6147" name="Picture 3" descr="C:\Users\kitcoop\Desktop\result.png"/>
          <p:cNvPicPr>
            <a:picLocks noChangeAspect="1" noChangeArrowheads="1"/>
          </p:cNvPicPr>
          <p:nvPr/>
        </p:nvPicPr>
        <p:blipFill>
          <a:blip r:embed="rId3" cstate="print"/>
          <a:srcRect l="7087" t="7447" r="9439"/>
          <a:stretch>
            <a:fillRect/>
          </a:stretch>
        </p:blipFill>
        <p:spPr bwMode="auto">
          <a:xfrm>
            <a:off x="1788983" y="2170619"/>
            <a:ext cx="5566035" cy="4320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208258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6551967"/>
            <a:ext cx="9144000" cy="357095"/>
          </a:xfrm>
          <a:prstGeom prst="rect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n>
                <a:solidFill>
                  <a:srgbClr val="F3F3F3">
                    <a:alpha val="31000"/>
                  </a:srgbClr>
                </a:solidFill>
              </a:ln>
              <a:solidFill>
                <a:srgbClr val="F3F3F3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19" name="직선 연결선 18"/>
          <p:cNvCxnSpPr/>
          <p:nvPr/>
        </p:nvCxnSpPr>
        <p:spPr>
          <a:xfrm flipH="1">
            <a:off x="0" y="668269"/>
            <a:ext cx="9144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 flipH="1">
            <a:off x="0" y="6491436"/>
            <a:ext cx="9144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슬라이드 번호 개체 틀 2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655E36B0-F3F2-466F-8968-79D13CE48AA2}" type="slidenum">
              <a:rPr lang="en-US" altLang="ko-KR" smtClean="0"/>
              <a:pPr algn="r"/>
              <a:t>4</a:t>
            </a:fld>
            <a:endParaRPr lang="en-US" dirty="0"/>
          </a:p>
        </p:txBody>
      </p:sp>
      <p:grpSp>
        <p:nvGrpSpPr>
          <p:cNvPr id="15" name="그룹 14"/>
          <p:cNvGrpSpPr/>
          <p:nvPr/>
        </p:nvGrpSpPr>
        <p:grpSpPr>
          <a:xfrm>
            <a:off x="0" y="-2070"/>
            <a:ext cx="9144000" cy="622758"/>
            <a:chOff x="0" y="-2070"/>
            <a:chExt cx="9144000" cy="622758"/>
          </a:xfrm>
        </p:grpSpPr>
        <p:sp>
          <p:nvSpPr>
            <p:cNvPr id="16" name="직사각형 15"/>
            <p:cNvSpPr/>
            <p:nvPr/>
          </p:nvSpPr>
          <p:spPr>
            <a:xfrm>
              <a:off x="0" y="-2070"/>
              <a:ext cx="9144000" cy="622758"/>
            </a:xfrm>
            <a:prstGeom prst="rect">
              <a:avLst/>
            </a:prstGeom>
            <a:solidFill>
              <a:srgbClr val="3131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 smtClean="0">
                  <a:ln>
                    <a:solidFill>
                      <a:srgbClr val="313131">
                        <a:alpha val="31000"/>
                      </a:srgb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itchFamily="50" charset="-127"/>
                  <a:ea typeface="맑은 고딕" pitchFamily="50" charset="-127"/>
                </a:rPr>
                <a:t>서울시 공공자전거 수요 예측</a:t>
              </a:r>
              <a:endParaRPr lang="ko-KR" altLang="en-US" sz="1400" b="1" dirty="0">
                <a:ln>
                  <a:solidFill>
                    <a:srgbClr val="313131">
                      <a:alpha val="31000"/>
                    </a:srgb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itchFamily="50" charset="-127"/>
                <a:ea typeface="맑은 고딕" pitchFamily="50" charset="-127"/>
              </a:endParaRPr>
            </a:p>
          </p:txBody>
        </p:sp>
        <p:cxnSp>
          <p:nvCxnSpPr>
            <p:cNvPr id="25" name="직선 연결선 24"/>
            <p:cNvCxnSpPr>
              <a:endCxn id="16" idx="1"/>
            </p:cNvCxnSpPr>
            <p:nvPr/>
          </p:nvCxnSpPr>
          <p:spPr>
            <a:xfrm flipH="1">
              <a:off x="0" y="309309"/>
              <a:ext cx="2160000" cy="0"/>
            </a:xfrm>
            <a:prstGeom prst="line">
              <a:avLst/>
            </a:prstGeom>
            <a:ln>
              <a:solidFill>
                <a:srgbClr val="F3F3F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/>
            <p:cNvCxnSpPr/>
            <p:nvPr/>
          </p:nvCxnSpPr>
          <p:spPr>
            <a:xfrm flipH="1">
              <a:off x="6948504" y="309309"/>
              <a:ext cx="2160000" cy="0"/>
            </a:xfrm>
            <a:prstGeom prst="line">
              <a:avLst/>
            </a:prstGeom>
            <a:ln>
              <a:solidFill>
                <a:srgbClr val="F3F3F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092" y="681525"/>
            <a:ext cx="5809911" cy="5809911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5068638" y="2530380"/>
            <a:ext cx="1200970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7200" dirty="0">
                <a:ln>
                  <a:solidFill>
                    <a:srgbClr val="313131">
                      <a:alpha val="31000"/>
                    </a:srgbClr>
                  </a:solidFill>
                </a:ln>
                <a:solidFill>
                  <a:srgbClr val="313131"/>
                </a:solidFill>
                <a:latin typeface="+mj-ea"/>
                <a:ea typeface="+mj-ea"/>
              </a:rPr>
              <a:t>01</a:t>
            </a:r>
            <a:endParaRPr lang="ko-KR" altLang="en-US" sz="7200" dirty="0">
              <a:latin typeface="+mj-ea"/>
              <a:ea typeface="+mj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4932040" y="4058488"/>
            <a:ext cx="299625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sz="12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effectLst/>
                <a:latin typeface="+mn-ea"/>
              </a:rPr>
              <a:t>분석 목적 및 필요성</a:t>
            </a:r>
            <a:endParaRPr lang="en-US" altLang="ko-KR" sz="1200" dirty="0">
              <a:ln>
                <a:solidFill>
                  <a:srgbClr val="313131">
                    <a:alpha val="33000"/>
                  </a:srgbClr>
                </a:solidFill>
              </a:ln>
              <a:solidFill>
                <a:srgbClr val="313131"/>
              </a:solidFill>
              <a:effectLst/>
              <a:latin typeface="+mn-ea"/>
            </a:endParaRPr>
          </a:p>
        </p:txBody>
      </p:sp>
      <p:sp>
        <p:nvSpPr>
          <p:cNvPr id="14" name="자유형 13"/>
          <p:cNvSpPr/>
          <p:nvPr/>
        </p:nvSpPr>
        <p:spPr>
          <a:xfrm>
            <a:off x="4867275" y="3706897"/>
            <a:ext cx="4286250" cy="127000"/>
          </a:xfrm>
          <a:custGeom>
            <a:avLst/>
            <a:gdLst>
              <a:gd name="connsiteX0" fmla="*/ 76200 w 4286250"/>
              <a:gd name="connsiteY0" fmla="*/ 6350 h 127000"/>
              <a:gd name="connsiteX1" fmla="*/ 0 w 4286250"/>
              <a:gd name="connsiteY1" fmla="*/ 127000 h 127000"/>
              <a:gd name="connsiteX2" fmla="*/ 4286250 w 4286250"/>
              <a:gd name="connsiteY2" fmla="*/ 127000 h 127000"/>
              <a:gd name="connsiteX3" fmla="*/ 4286250 w 4286250"/>
              <a:gd name="connsiteY3" fmla="*/ 0 h 127000"/>
              <a:gd name="connsiteX4" fmla="*/ 76200 w 4286250"/>
              <a:gd name="connsiteY4" fmla="*/ 6350 h 12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86250" h="127000">
                <a:moveTo>
                  <a:pt x="76200" y="6350"/>
                </a:moveTo>
                <a:lnTo>
                  <a:pt x="0" y="127000"/>
                </a:lnTo>
                <a:lnTo>
                  <a:pt x="4286250" y="127000"/>
                </a:lnTo>
                <a:lnTo>
                  <a:pt x="4286250" y="0"/>
                </a:lnTo>
                <a:lnTo>
                  <a:pt x="76200" y="6350"/>
                </a:lnTo>
                <a:close/>
              </a:path>
            </a:pathLst>
          </a:custGeom>
          <a:solidFill>
            <a:srgbClr val="DD81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4932040" y="3533335"/>
            <a:ext cx="4211960" cy="197374"/>
          </a:xfrm>
          <a:prstGeom prst="rect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6467384" y="3028890"/>
            <a:ext cx="242509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  <a:ea typeface="+mj-ea"/>
              </a:rPr>
              <a:t>분석개요</a:t>
            </a:r>
            <a:endParaRPr lang="en-US" altLang="ko-KR" sz="2000" dirty="0" smtClean="0">
              <a:ln>
                <a:solidFill>
                  <a:srgbClr val="313131">
                    <a:alpha val="33000"/>
                  </a:srgbClr>
                </a:solidFill>
              </a:ln>
              <a:solidFill>
                <a:srgbClr val="31313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937505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/>
          <p:cNvSpPr/>
          <p:nvPr/>
        </p:nvSpPr>
        <p:spPr>
          <a:xfrm flipV="1">
            <a:off x="0" y="6551967"/>
            <a:ext cx="9144000" cy="357095"/>
          </a:xfrm>
          <a:prstGeom prst="rect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 flipH="1">
            <a:off x="0" y="668269"/>
            <a:ext cx="9144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 flipH="1">
            <a:off x="0" y="6491436"/>
            <a:ext cx="9144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슬라이드 번호 개체 틀 3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655E36B0-F3F2-466F-8968-79D13CE48AA2}" type="slidenum">
              <a:rPr lang="en-US" altLang="ko-KR" smtClean="0"/>
              <a:pPr algn="r"/>
              <a:t>40</a:t>
            </a:fld>
            <a:endParaRPr lang="en-US" dirty="0"/>
          </a:p>
        </p:txBody>
      </p:sp>
      <p:grpSp>
        <p:nvGrpSpPr>
          <p:cNvPr id="2" name="그룹 23"/>
          <p:cNvGrpSpPr/>
          <p:nvPr/>
        </p:nvGrpSpPr>
        <p:grpSpPr>
          <a:xfrm>
            <a:off x="3667762" y="836712"/>
            <a:ext cx="1808508" cy="435025"/>
            <a:chOff x="3667762" y="836712"/>
            <a:chExt cx="1808508" cy="435025"/>
          </a:xfrm>
        </p:grpSpPr>
        <p:cxnSp>
          <p:nvCxnSpPr>
            <p:cNvPr id="31" name="직선 연결선 30"/>
            <p:cNvCxnSpPr/>
            <p:nvPr/>
          </p:nvCxnSpPr>
          <p:spPr>
            <a:xfrm>
              <a:off x="3754393" y="1144489"/>
              <a:ext cx="1635213" cy="0"/>
            </a:xfrm>
            <a:prstGeom prst="line">
              <a:avLst/>
            </a:prstGeom>
            <a:ln>
              <a:solidFill>
                <a:srgbClr val="31313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이등변 삼각형 38"/>
            <p:cNvSpPr/>
            <p:nvPr/>
          </p:nvSpPr>
          <p:spPr>
            <a:xfrm flipV="1">
              <a:off x="4508375" y="1144489"/>
              <a:ext cx="127248" cy="127248"/>
            </a:xfrm>
            <a:prstGeom prst="triangle">
              <a:avLst/>
            </a:prstGeom>
            <a:solidFill>
              <a:srgbClr val="31313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3667762" y="836712"/>
              <a:ext cx="180850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4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  <a:ea typeface="+mj-ea"/>
                </a:rPr>
                <a:t>최종 예측 모형 선정</a:t>
              </a:r>
              <a:endParaRPr lang="en-US" altLang="ko-KR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3" name="그룹 23"/>
          <p:cNvGrpSpPr/>
          <p:nvPr/>
        </p:nvGrpSpPr>
        <p:grpSpPr>
          <a:xfrm>
            <a:off x="0" y="-2070"/>
            <a:ext cx="9144000" cy="675165"/>
            <a:chOff x="0" y="-2070"/>
            <a:chExt cx="9144000" cy="675165"/>
          </a:xfrm>
        </p:grpSpPr>
        <p:sp>
          <p:nvSpPr>
            <p:cNvPr id="26" name="직사각형 25"/>
            <p:cNvSpPr/>
            <p:nvPr/>
          </p:nvSpPr>
          <p:spPr>
            <a:xfrm>
              <a:off x="0" y="-2070"/>
              <a:ext cx="9144000" cy="622758"/>
            </a:xfrm>
            <a:prstGeom prst="rect">
              <a:avLst/>
            </a:prstGeom>
            <a:solidFill>
              <a:srgbClr val="3131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4" name="그룹 15"/>
            <p:cNvGrpSpPr/>
            <p:nvPr/>
          </p:nvGrpSpPr>
          <p:grpSpPr>
            <a:xfrm>
              <a:off x="329625" y="170809"/>
              <a:ext cx="8100027" cy="292388"/>
              <a:chOff x="1297980" y="170809"/>
              <a:chExt cx="6650181" cy="292388"/>
            </a:xfrm>
          </p:grpSpPr>
          <p:grpSp>
            <p:nvGrpSpPr>
              <p:cNvPr id="5" name="그룹 14"/>
              <p:cNvGrpSpPr/>
              <p:nvPr/>
            </p:nvGrpSpPr>
            <p:grpSpPr>
              <a:xfrm>
                <a:off x="1297980" y="170809"/>
                <a:ext cx="3541672" cy="292388"/>
                <a:chOff x="1297980" y="170809"/>
                <a:chExt cx="3541672" cy="292388"/>
              </a:xfrm>
            </p:grpSpPr>
            <p:sp>
              <p:nvSpPr>
                <p:cNvPr id="48" name="TextBox 47"/>
                <p:cNvSpPr txBox="1"/>
                <p:nvPr/>
              </p:nvSpPr>
              <p:spPr>
                <a:xfrm>
                  <a:off x="2034722" y="170809"/>
                  <a:ext cx="1221349" cy="29238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300" dirty="0" smtClean="0">
                      <a:ln>
                        <a:solidFill>
                          <a:srgbClr val="F3F3F3">
                            <a:alpha val="31000"/>
                          </a:srgbClr>
                        </a:solidFill>
                      </a:ln>
                      <a:solidFill>
                        <a:srgbClr val="F3F3F3"/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+mj-ea"/>
                      <a:ea typeface="+mj-ea"/>
                    </a:rPr>
                    <a:t>데이터 정의서</a:t>
                  </a:r>
                  <a:endParaRPr lang="ko-KR" altLang="en-US" sz="1300" dirty="0">
                    <a:ln>
                      <a:solidFill>
                        <a:srgbClr val="F3F3F3">
                          <a:alpha val="31000"/>
                        </a:srgbClr>
                      </a:solidFill>
                    </a:ln>
                    <a:solidFill>
                      <a:srgbClr val="F3F3F3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+mj-ea"/>
                    <a:ea typeface="+mj-ea"/>
                  </a:endParaRPr>
                </a:p>
              </p:txBody>
            </p:sp>
            <p:sp>
              <p:nvSpPr>
                <p:cNvPr id="49" name="TextBox 48"/>
                <p:cNvSpPr txBox="1"/>
                <p:nvPr/>
              </p:nvSpPr>
              <p:spPr>
                <a:xfrm>
                  <a:off x="3242033" y="170809"/>
                  <a:ext cx="1597619" cy="29238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300" dirty="0" smtClean="0">
                      <a:ln>
                        <a:solidFill>
                          <a:srgbClr val="F3F3F3">
                            <a:alpha val="31000"/>
                          </a:srgbClr>
                        </a:solidFill>
                      </a:ln>
                      <a:solidFill>
                        <a:srgbClr val="F3F3F3"/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+mj-ea"/>
                      <a:ea typeface="+mj-ea"/>
                    </a:rPr>
                    <a:t>데이터 검증 결과서</a:t>
                  </a:r>
                  <a:endParaRPr lang="ko-KR" altLang="en-US" sz="1300" dirty="0">
                    <a:ln>
                      <a:solidFill>
                        <a:srgbClr val="F3F3F3">
                          <a:alpha val="31000"/>
                        </a:srgbClr>
                      </a:solidFill>
                    </a:ln>
                    <a:solidFill>
                      <a:srgbClr val="F3F3F3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+mj-ea"/>
                    <a:ea typeface="+mj-ea"/>
                  </a:endParaRPr>
                </a:p>
              </p:txBody>
            </p:sp>
            <p:sp>
              <p:nvSpPr>
                <p:cNvPr id="52" name="TextBox 51"/>
                <p:cNvSpPr txBox="1"/>
                <p:nvPr/>
              </p:nvSpPr>
              <p:spPr>
                <a:xfrm>
                  <a:off x="1297980" y="170809"/>
                  <a:ext cx="726418" cy="29238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300" dirty="0" smtClean="0">
                      <a:ln>
                        <a:solidFill>
                          <a:srgbClr val="F3F3F3">
                            <a:alpha val="31000"/>
                          </a:srgbClr>
                        </a:solidFill>
                      </a:ln>
                      <a:solidFill>
                        <a:srgbClr val="F3F3F3"/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+mj-ea"/>
                      <a:ea typeface="+mj-ea"/>
                    </a:rPr>
                    <a:t>분석개요</a:t>
                  </a:r>
                  <a:endParaRPr lang="en-US" altLang="ko-KR" sz="1300" dirty="0" smtClean="0">
                    <a:ln>
                      <a:solidFill>
                        <a:srgbClr val="F3F3F3">
                          <a:alpha val="31000"/>
                        </a:srgbClr>
                      </a:solidFill>
                    </a:ln>
                    <a:solidFill>
                      <a:srgbClr val="F3F3F3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+mj-ea"/>
                    <a:ea typeface="+mj-ea"/>
                  </a:endParaRPr>
                </a:p>
              </p:txBody>
            </p:sp>
          </p:grpSp>
          <p:grpSp>
            <p:nvGrpSpPr>
              <p:cNvPr id="6" name="그룹 13"/>
              <p:cNvGrpSpPr/>
              <p:nvPr/>
            </p:nvGrpSpPr>
            <p:grpSpPr>
              <a:xfrm>
                <a:off x="4986271" y="170809"/>
                <a:ext cx="2961890" cy="292388"/>
                <a:chOff x="4986271" y="170809"/>
                <a:chExt cx="2961890" cy="292388"/>
              </a:xfrm>
            </p:grpSpPr>
            <p:sp>
              <p:nvSpPr>
                <p:cNvPr id="45" name="TextBox 44"/>
                <p:cNvSpPr txBox="1"/>
                <p:nvPr/>
              </p:nvSpPr>
              <p:spPr>
                <a:xfrm>
                  <a:off x="6071325" y="170809"/>
                  <a:ext cx="1343979" cy="29238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300" dirty="0" smtClean="0">
                      <a:ln>
                        <a:solidFill>
                          <a:srgbClr val="F3F3F3">
                            <a:alpha val="31000"/>
                          </a:srgbClr>
                        </a:solidFill>
                      </a:ln>
                      <a:solidFill>
                        <a:srgbClr val="F3F3F3"/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+mj-ea"/>
                      <a:ea typeface="+mj-ea"/>
                    </a:rPr>
                    <a:t>데이터 분석 보고서</a:t>
                  </a:r>
                  <a:endParaRPr lang="ko-KR" altLang="en-US" sz="1300" dirty="0">
                    <a:ln>
                      <a:solidFill>
                        <a:srgbClr val="F3F3F3">
                          <a:alpha val="31000"/>
                        </a:srgbClr>
                      </a:solidFill>
                    </a:ln>
                    <a:solidFill>
                      <a:srgbClr val="F3F3F3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+mj-ea"/>
                    <a:ea typeface="+mj-ea"/>
                  </a:endParaRPr>
                </a:p>
              </p:txBody>
            </p:sp>
            <p:sp>
              <p:nvSpPr>
                <p:cNvPr id="46" name="TextBox 45"/>
                <p:cNvSpPr txBox="1"/>
                <p:nvPr/>
              </p:nvSpPr>
              <p:spPr>
                <a:xfrm>
                  <a:off x="7522804" y="170809"/>
                  <a:ext cx="425357" cy="29238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300" dirty="0" smtClean="0">
                      <a:ln>
                        <a:solidFill>
                          <a:srgbClr val="F3F3F3">
                            <a:alpha val="31000"/>
                          </a:srgbClr>
                        </a:solidFill>
                      </a:ln>
                      <a:solidFill>
                        <a:srgbClr val="F3F3F3"/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+mj-ea"/>
                      <a:ea typeface="+mj-ea"/>
                    </a:rPr>
                    <a:t>결론</a:t>
                  </a:r>
                  <a:endParaRPr lang="ko-KR" altLang="en-US" sz="1300" dirty="0">
                    <a:ln>
                      <a:solidFill>
                        <a:srgbClr val="F3F3F3">
                          <a:alpha val="31000"/>
                        </a:srgbClr>
                      </a:solidFill>
                    </a:ln>
                    <a:solidFill>
                      <a:srgbClr val="F3F3F3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+mj-ea"/>
                    <a:ea typeface="+mj-ea"/>
                  </a:endParaRPr>
                </a:p>
              </p:txBody>
            </p:sp>
            <p:sp>
              <p:nvSpPr>
                <p:cNvPr id="47" name="TextBox 46"/>
                <p:cNvSpPr txBox="1"/>
                <p:nvPr/>
              </p:nvSpPr>
              <p:spPr>
                <a:xfrm>
                  <a:off x="4986271" y="170809"/>
                  <a:ext cx="884667" cy="29238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300" dirty="0" smtClean="0">
                      <a:ln>
                        <a:solidFill>
                          <a:srgbClr val="F3F3F3">
                            <a:alpha val="31000"/>
                          </a:srgbClr>
                        </a:solidFill>
                      </a:ln>
                      <a:solidFill>
                        <a:srgbClr val="F3F3F3"/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+mj-ea"/>
                      <a:ea typeface="+mj-ea"/>
                    </a:rPr>
                    <a:t>데이터 탐색</a:t>
                  </a:r>
                  <a:endParaRPr lang="ko-KR" altLang="en-US" sz="1300" dirty="0">
                    <a:ln>
                      <a:solidFill>
                        <a:srgbClr val="F3F3F3">
                          <a:alpha val="31000"/>
                        </a:srgbClr>
                      </a:solidFill>
                    </a:ln>
                    <a:solidFill>
                      <a:srgbClr val="F3F3F3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+mj-ea"/>
                    <a:ea typeface="+mj-ea"/>
                  </a:endParaRPr>
                </a:p>
              </p:txBody>
            </p:sp>
          </p:grpSp>
        </p:grpSp>
        <p:sp>
          <p:nvSpPr>
            <p:cNvPr id="35" name="이등변 삼각형 34"/>
            <p:cNvSpPr/>
            <p:nvPr/>
          </p:nvSpPr>
          <p:spPr>
            <a:xfrm>
              <a:off x="8078090" y="457071"/>
              <a:ext cx="216024" cy="216024"/>
            </a:xfrm>
            <a:prstGeom prst="triangle">
              <a:avLst/>
            </a:prstGeom>
            <a:solidFill>
              <a:srgbClr val="DD811C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25" name="표 24"/>
          <p:cNvGraphicFramePr>
            <a:graphicFrameLocks noGrp="1"/>
          </p:cNvGraphicFramePr>
          <p:nvPr/>
        </p:nvGraphicFramePr>
        <p:xfrm>
          <a:off x="1153319" y="1427192"/>
          <a:ext cx="6837362" cy="380200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762000"/>
                <a:gridCol w="762000"/>
                <a:gridCol w="762000"/>
                <a:gridCol w="762000"/>
                <a:gridCol w="984250"/>
                <a:gridCol w="762000"/>
                <a:gridCol w="882650"/>
                <a:gridCol w="1160462"/>
              </a:tblGrid>
              <a:tr h="316834">
                <a:tc>
                  <a:txBody>
                    <a:bodyPr/>
                    <a:lstStyle/>
                    <a:p>
                      <a:pPr algn="ctr" latinLnBrk="1"/>
                      <a:endParaRPr lang="ko-KR" altLang="en-US" sz="100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en-US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+mj-ea"/>
                          <a:ea typeface="+mj-ea"/>
                          <a:cs typeface="+mn-cs"/>
                        </a:rPr>
                        <a:t>Lasso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en-US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+mj-ea"/>
                          <a:ea typeface="+mj-ea"/>
                          <a:cs typeface="+mn-cs"/>
                        </a:rPr>
                        <a:t>Ridge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en-US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+mj-ea"/>
                          <a:ea typeface="+mj-ea"/>
                          <a:cs typeface="+mn-cs"/>
                        </a:rPr>
                        <a:t>Elastic Net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en-US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+mj-ea"/>
                          <a:ea typeface="+mj-ea"/>
                          <a:cs typeface="+mn-cs"/>
                        </a:rPr>
                        <a:t>Random Forest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en-US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+mj-ea"/>
                          <a:ea typeface="+mj-ea"/>
                          <a:cs typeface="+mn-cs"/>
                        </a:rPr>
                        <a:t>SVR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en-US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+mj-ea"/>
                          <a:ea typeface="+mj-ea"/>
                          <a:cs typeface="+mn-cs"/>
                        </a:rPr>
                        <a:t>Decision Tree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en-US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+mj-ea"/>
                          <a:ea typeface="+mj-ea"/>
                          <a:cs typeface="+mn-cs"/>
                        </a:rPr>
                        <a:t>Gradient Boosting</a:t>
                      </a:r>
                    </a:p>
                  </a:txBody>
                  <a:tcPr marL="9525" marR="9525" marT="9525" marB="0" anchor="ctr"/>
                </a:tc>
              </a:tr>
              <a:tr h="31683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j-ea"/>
                          <a:cs typeface="+mn-cs"/>
                        </a:rPr>
                        <a:t>광진구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j-ea"/>
                          <a:cs typeface="+mn-cs"/>
                        </a:rPr>
                        <a:t>0.4892641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j-ea"/>
                          <a:cs typeface="+mn-cs"/>
                        </a:rPr>
                        <a:t>0.4958865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j-ea"/>
                          <a:cs typeface="+mn-cs"/>
                        </a:rPr>
                        <a:t>0.4892607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FF0000"/>
                          </a:solidFill>
                          <a:latin typeface="+mj-ea"/>
                          <a:ea typeface="+mj-ea"/>
                          <a:cs typeface="+mn-cs"/>
                        </a:rPr>
                        <a:t>0.268801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j-ea"/>
                          <a:cs typeface="+mn-cs"/>
                        </a:rPr>
                        <a:t>0.3236706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j-ea"/>
                          <a:cs typeface="+mn-cs"/>
                        </a:rPr>
                        <a:t>0.3983318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chemeClr val="accent1"/>
                          </a:solidFill>
                          <a:latin typeface="+mj-ea"/>
                          <a:ea typeface="+mj-ea"/>
                          <a:cs typeface="+mn-cs"/>
                        </a:rPr>
                        <a:t>0.2751513</a:t>
                      </a:r>
                    </a:p>
                  </a:txBody>
                  <a:tcPr marL="9525" marR="9525" marT="9525" marB="0" anchor="ctr"/>
                </a:tc>
              </a:tr>
              <a:tr h="31683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j-ea"/>
                          <a:cs typeface="+mn-cs"/>
                        </a:rPr>
                        <a:t>동대문구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j-ea"/>
                          <a:cs typeface="+mn-cs"/>
                        </a:rPr>
                        <a:t>0.5333251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j-ea"/>
                          <a:cs typeface="+mn-cs"/>
                        </a:rPr>
                        <a:t>0.5474841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j-ea"/>
                          <a:cs typeface="+mn-cs"/>
                        </a:rPr>
                        <a:t>0.5333262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FF0000"/>
                          </a:solidFill>
                          <a:latin typeface="+mj-ea"/>
                          <a:ea typeface="+mj-ea"/>
                          <a:cs typeface="+mn-cs"/>
                        </a:rPr>
                        <a:t>0.3310775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j-ea"/>
                          <a:cs typeface="+mn-cs"/>
                        </a:rPr>
                        <a:t>0.3825591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j-ea"/>
                          <a:cs typeface="+mn-cs"/>
                        </a:rPr>
                        <a:t>0.4673729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chemeClr val="accent1"/>
                          </a:solidFill>
                          <a:latin typeface="+mj-ea"/>
                          <a:ea typeface="+mj-ea"/>
                          <a:cs typeface="+mn-cs"/>
                        </a:rPr>
                        <a:t>0.3352258</a:t>
                      </a:r>
                    </a:p>
                  </a:txBody>
                  <a:tcPr marL="9525" marR="9525" marT="9525" marB="0" anchor="ctr"/>
                </a:tc>
              </a:tr>
              <a:tr h="31683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j-ea"/>
                          <a:cs typeface="+mn-cs"/>
                        </a:rPr>
                        <a:t>마포구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j-ea"/>
                          <a:cs typeface="+mn-cs"/>
                        </a:rPr>
                        <a:t>0.5490359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j-ea"/>
                          <a:cs typeface="+mn-cs"/>
                        </a:rPr>
                        <a:t>0.5510542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j-ea"/>
                          <a:cs typeface="+mn-cs"/>
                        </a:rPr>
                        <a:t>0.5490353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FF0000"/>
                          </a:solidFill>
                          <a:latin typeface="+mj-ea"/>
                          <a:ea typeface="+mj-ea"/>
                          <a:cs typeface="+mn-cs"/>
                        </a:rPr>
                        <a:t>0.294888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j-ea"/>
                          <a:cs typeface="+mn-cs"/>
                        </a:rPr>
                        <a:t>0.3626913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j-ea"/>
                          <a:cs typeface="+mn-cs"/>
                        </a:rPr>
                        <a:t>0.4135126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chemeClr val="accent1"/>
                          </a:solidFill>
                          <a:latin typeface="+mj-ea"/>
                          <a:ea typeface="+mj-ea"/>
                          <a:cs typeface="+mn-cs"/>
                        </a:rPr>
                        <a:t>0.3006528</a:t>
                      </a:r>
                    </a:p>
                  </a:txBody>
                  <a:tcPr marL="9525" marR="9525" marT="9525" marB="0" anchor="ctr"/>
                </a:tc>
              </a:tr>
              <a:tr h="31683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j-ea"/>
                          <a:cs typeface="+mn-cs"/>
                        </a:rPr>
                        <a:t>서대문구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j-ea"/>
                          <a:cs typeface="+mn-cs"/>
                        </a:rPr>
                        <a:t>0.5242572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j-ea"/>
                          <a:cs typeface="+mn-cs"/>
                        </a:rPr>
                        <a:t>0.5262021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j-ea"/>
                          <a:cs typeface="+mn-cs"/>
                        </a:rPr>
                        <a:t>0.5242857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FF0000"/>
                          </a:solidFill>
                          <a:latin typeface="+mj-ea"/>
                          <a:ea typeface="+mj-ea"/>
                          <a:cs typeface="+mn-cs"/>
                        </a:rPr>
                        <a:t>0.308823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j-ea"/>
                          <a:cs typeface="+mn-cs"/>
                        </a:rPr>
                        <a:t>0.3571232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j-ea"/>
                          <a:cs typeface="+mn-cs"/>
                        </a:rPr>
                        <a:t>0.4474356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chemeClr val="accent1"/>
                          </a:solidFill>
                          <a:latin typeface="+mj-ea"/>
                          <a:ea typeface="+mj-ea"/>
                          <a:cs typeface="+mn-cs"/>
                        </a:rPr>
                        <a:t>0.3149175</a:t>
                      </a:r>
                    </a:p>
                  </a:txBody>
                  <a:tcPr marL="9525" marR="9525" marT="9525" marB="0" anchor="ctr"/>
                </a:tc>
              </a:tr>
              <a:tr h="31683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j-ea"/>
                          <a:cs typeface="+mn-cs"/>
                        </a:rPr>
                        <a:t>성동구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j-ea"/>
                          <a:cs typeface="+mn-cs"/>
                        </a:rPr>
                        <a:t>0.5213496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j-ea"/>
                          <a:cs typeface="+mn-cs"/>
                        </a:rPr>
                        <a:t>0.5239779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j-ea"/>
                          <a:cs typeface="+mn-cs"/>
                        </a:rPr>
                        <a:t>0.5213511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chemeClr val="accent1"/>
                          </a:solidFill>
                          <a:latin typeface="+mj-ea"/>
                          <a:ea typeface="+mj-ea"/>
                          <a:cs typeface="+mn-cs"/>
                        </a:rPr>
                        <a:t>0.3271988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j-ea"/>
                          <a:cs typeface="+mn-cs"/>
                        </a:rPr>
                        <a:t>0.3451267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j-ea"/>
                          <a:cs typeface="+mn-cs"/>
                        </a:rPr>
                        <a:t>0.5038401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FF0000"/>
                          </a:solidFill>
                          <a:latin typeface="+mj-ea"/>
                          <a:ea typeface="+mj-ea"/>
                          <a:cs typeface="+mn-cs"/>
                        </a:rPr>
                        <a:t>0.3124147</a:t>
                      </a:r>
                    </a:p>
                  </a:txBody>
                  <a:tcPr marL="9525" marR="9525" marT="9525" marB="0" anchor="ctr"/>
                </a:tc>
              </a:tr>
              <a:tr h="31683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j-ea"/>
                          <a:cs typeface="+mn-cs"/>
                        </a:rPr>
                        <a:t>양천구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j-ea"/>
                          <a:cs typeface="+mn-cs"/>
                        </a:rPr>
                        <a:t>0.5882213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j-ea"/>
                          <a:cs typeface="+mn-cs"/>
                        </a:rPr>
                        <a:t>0.5928757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j-ea"/>
                          <a:cs typeface="+mn-cs"/>
                        </a:rPr>
                        <a:t>0.5882219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chemeClr val="accent1"/>
                          </a:solidFill>
                          <a:latin typeface="+mj-ea"/>
                          <a:ea typeface="+mj-ea"/>
                          <a:cs typeface="+mn-cs"/>
                        </a:rPr>
                        <a:t>0.3589086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j-ea"/>
                          <a:cs typeface="+mn-cs"/>
                        </a:rPr>
                        <a:t>0.4259162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j-ea"/>
                          <a:cs typeface="+mn-cs"/>
                        </a:rPr>
                        <a:t>0.5658102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FF0000"/>
                          </a:solidFill>
                          <a:latin typeface="+mj-ea"/>
                          <a:ea typeface="+mj-ea"/>
                          <a:cs typeface="+mn-cs"/>
                        </a:rPr>
                        <a:t>0.3458456</a:t>
                      </a:r>
                    </a:p>
                  </a:txBody>
                  <a:tcPr marL="9525" marR="9525" marT="9525" marB="0" anchor="ctr"/>
                </a:tc>
              </a:tr>
              <a:tr h="31683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j-ea"/>
                          <a:cs typeface="+mn-cs"/>
                        </a:rPr>
                        <a:t>영등포구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j-ea"/>
                          <a:cs typeface="+mn-cs"/>
                        </a:rPr>
                        <a:t>0.4669988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j-ea"/>
                          <a:cs typeface="+mn-cs"/>
                        </a:rPr>
                        <a:t>0.4700245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j-ea"/>
                          <a:cs typeface="+mn-cs"/>
                        </a:rPr>
                        <a:t>0.4669941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chemeClr val="accent1"/>
                          </a:solidFill>
                          <a:latin typeface="+mj-ea"/>
                          <a:ea typeface="+mj-ea"/>
                          <a:cs typeface="+mn-cs"/>
                        </a:rPr>
                        <a:t>0.3129096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j-ea"/>
                          <a:cs typeface="+mn-cs"/>
                        </a:rPr>
                        <a:t>0.3180928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j-ea"/>
                          <a:cs typeface="+mn-cs"/>
                        </a:rPr>
                        <a:t>0.4986033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FF0000"/>
                          </a:solidFill>
                          <a:latin typeface="+mj-ea"/>
                          <a:ea typeface="+mj-ea"/>
                          <a:cs typeface="+mn-cs"/>
                        </a:rPr>
                        <a:t>0.3008707</a:t>
                      </a:r>
                    </a:p>
                  </a:txBody>
                  <a:tcPr marL="9525" marR="9525" marT="9525" marB="0" anchor="ctr"/>
                </a:tc>
              </a:tr>
              <a:tr h="31683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j-ea"/>
                          <a:cs typeface="+mn-cs"/>
                        </a:rPr>
                        <a:t>용산구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j-ea"/>
                          <a:cs typeface="+mn-cs"/>
                        </a:rPr>
                        <a:t>0.5338995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j-ea"/>
                          <a:cs typeface="+mn-cs"/>
                        </a:rPr>
                        <a:t>0.5484463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j-ea"/>
                          <a:cs typeface="+mn-cs"/>
                        </a:rPr>
                        <a:t>0.5339435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FF0000"/>
                          </a:solidFill>
                          <a:latin typeface="+mj-ea"/>
                          <a:ea typeface="+mj-ea"/>
                          <a:cs typeface="+mn-cs"/>
                        </a:rPr>
                        <a:t>0.3269265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j-ea"/>
                          <a:cs typeface="+mn-cs"/>
                        </a:rPr>
                        <a:t>0.385854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j-ea"/>
                          <a:cs typeface="+mn-cs"/>
                        </a:rPr>
                        <a:t>0.4458528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chemeClr val="accent1"/>
                          </a:solidFill>
                          <a:latin typeface="+mj-ea"/>
                          <a:ea typeface="+mj-ea"/>
                          <a:cs typeface="+mn-cs"/>
                        </a:rPr>
                        <a:t>0.3283593</a:t>
                      </a:r>
                    </a:p>
                  </a:txBody>
                  <a:tcPr marL="9525" marR="9525" marT="9525" marB="0" anchor="ctr"/>
                </a:tc>
              </a:tr>
              <a:tr h="31683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j-ea"/>
                          <a:cs typeface="+mn-cs"/>
                        </a:rPr>
                        <a:t>은평구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j-ea"/>
                          <a:cs typeface="+mn-cs"/>
                        </a:rPr>
                        <a:t>0.438846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j-ea"/>
                          <a:cs typeface="+mn-cs"/>
                        </a:rPr>
                        <a:t>0.4447816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j-ea"/>
                          <a:cs typeface="+mn-cs"/>
                        </a:rPr>
                        <a:t>0.4389124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FF0000"/>
                          </a:solidFill>
                          <a:latin typeface="+mj-ea"/>
                          <a:ea typeface="+mj-ea"/>
                          <a:cs typeface="+mn-cs"/>
                        </a:rPr>
                        <a:t>0.3185307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j-ea"/>
                          <a:cs typeface="+mn-cs"/>
                        </a:rPr>
                        <a:t>0.361573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j-ea"/>
                          <a:cs typeface="+mn-cs"/>
                        </a:rPr>
                        <a:t>0.4295204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chemeClr val="accent1"/>
                          </a:solidFill>
                          <a:latin typeface="+mj-ea"/>
                          <a:ea typeface="+mj-ea"/>
                          <a:cs typeface="+mn-cs"/>
                        </a:rPr>
                        <a:t>0.3213934</a:t>
                      </a:r>
                    </a:p>
                  </a:txBody>
                  <a:tcPr marL="9525" marR="9525" marT="9525" marB="0" anchor="ctr"/>
                </a:tc>
              </a:tr>
              <a:tr h="31683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j-ea"/>
                          <a:cs typeface="+mn-cs"/>
                        </a:rPr>
                        <a:t>종로구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j-ea"/>
                          <a:cs typeface="+mn-cs"/>
                        </a:rPr>
                        <a:t>0.5288036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j-ea"/>
                          <a:cs typeface="+mn-cs"/>
                        </a:rPr>
                        <a:t>0.531215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j-ea"/>
                          <a:cs typeface="+mn-cs"/>
                        </a:rPr>
                        <a:t>0.5288347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FF0000"/>
                          </a:solidFill>
                          <a:latin typeface="+mj-ea"/>
                          <a:ea typeface="+mj-ea"/>
                          <a:cs typeface="+mn-cs"/>
                        </a:rPr>
                        <a:t>0.3373635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j-ea"/>
                          <a:cs typeface="+mn-cs"/>
                        </a:rPr>
                        <a:t>0.388332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j-ea"/>
                          <a:cs typeface="+mn-cs"/>
                        </a:rPr>
                        <a:t>0.4608266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chemeClr val="accent1"/>
                          </a:solidFill>
                          <a:latin typeface="+mj-ea"/>
                          <a:ea typeface="+mj-ea"/>
                          <a:cs typeface="+mn-cs"/>
                        </a:rPr>
                        <a:t>0.3416726</a:t>
                      </a:r>
                    </a:p>
                  </a:txBody>
                  <a:tcPr marL="9525" marR="9525" marT="9525" marB="0" anchor="ctr"/>
                </a:tc>
              </a:tr>
              <a:tr h="31683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j-ea"/>
                          <a:cs typeface="+mn-cs"/>
                        </a:rPr>
                        <a:t>중구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j-ea"/>
                          <a:cs typeface="+mn-cs"/>
                        </a:rPr>
                        <a:t>0.4608508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j-ea"/>
                          <a:cs typeface="+mn-cs"/>
                        </a:rPr>
                        <a:t>0.4658427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j-ea"/>
                          <a:cs typeface="+mn-cs"/>
                        </a:rPr>
                        <a:t>0.4608403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chemeClr val="accent1"/>
                          </a:solidFill>
                          <a:latin typeface="+mj-ea"/>
                          <a:ea typeface="+mj-ea"/>
                          <a:cs typeface="+mn-cs"/>
                        </a:rPr>
                        <a:t>0.2602673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j-ea"/>
                          <a:cs typeface="+mn-cs"/>
                        </a:rPr>
                        <a:t>0.3024133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j-ea"/>
                          <a:cs typeface="+mn-cs"/>
                        </a:rPr>
                        <a:t>0.4020753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FF0000"/>
                          </a:solidFill>
                          <a:latin typeface="+mj-ea"/>
                          <a:ea typeface="+mj-ea"/>
                          <a:cs typeface="+mn-cs"/>
                        </a:rPr>
                        <a:t>0.2542885</a:t>
                      </a: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  <p:sp>
        <p:nvSpPr>
          <p:cNvPr id="27" name="TextBox 26"/>
          <p:cNvSpPr txBox="1"/>
          <p:nvPr/>
        </p:nvSpPr>
        <p:spPr>
          <a:xfrm>
            <a:off x="356981" y="5426640"/>
            <a:ext cx="864399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</a:rPr>
              <a:t>대체적으로 </a:t>
            </a:r>
            <a:r>
              <a:rPr lang="en-US" altLang="ko-KR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</a:rPr>
              <a:t>Random Forest</a:t>
            </a:r>
            <a:r>
              <a:rPr lang="ko-KR" altLang="en-US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</a:rPr>
              <a:t>가 성능이 가장 우수한 것으로 보임</a:t>
            </a:r>
            <a:endParaRPr lang="en-US" altLang="ko-KR" sz="1400" dirty="0" smtClean="0">
              <a:ln>
                <a:solidFill>
                  <a:srgbClr val="313131">
                    <a:alpha val="33000"/>
                  </a:srgbClr>
                </a:solidFill>
              </a:ln>
              <a:solidFill>
                <a:srgbClr val="313131"/>
              </a:solidFill>
              <a:latin typeface="+mj-ea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400" dirty="0" smtClean="0">
              <a:ln>
                <a:solidFill>
                  <a:srgbClr val="313131">
                    <a:alpha val="33000"/>
                  </a:srgbClr>
                </a:solidFill>
              </a:ln>
              <a:solidFill>
                <a:srgbClr val="313131"/>
              </a:solidFill>
              <a:latin typeface="+mj-ea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</a:rPr>
              <a:t>경우에 따라 </a:t>
            </a:r>
            <a:r>
              <a:rPr lang="en-US" altLang="ko-KR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</a:rPr>
              <a:t>Gradient Boosting</a:t>
            </a:r>
            <a:r>
              <a:rPr lang="ko-KR" altLang="en-US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</a:rPr>
              <a:t>로 대체해도 무방할 것으로 예상</a:t>
            </a:r>
            <a:endParaRPr lang="en-US" altLang="ko-KR" sz="1400" dirty="0" smtClean="0">
              <a:ln>
                <a:solidFill>
                  <a:srgbClr val="313131">
                    <a:alpha val="33000"/>
                  </a:srgbClr>
                </a:solidFill>
              </a:ln>
              <a:solidFill>
                <a:srgbClr val="313131"/>
              </a:solidFill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08258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/>
          <p:cNvSpPr/>
          <p:nvPr/>
        </p:nvSpPr>
        <p:spPr>
          <a:xfrm flipV="1">
            <a:off x="0" y="6551967"/>
            <a:ext cx="9144000" cy="357095"/>
          </a:xfrm>
          <a:prstGeom prst="rect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 flipH="1">
            <a:off x="0" y="668269"/>
            <a:ext cx="9144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 flipH="1">
            <a:off x="0" y="6491436"/>
            <a:ext cx="9144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슬라이드 번호 개체 틀 3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655E36B0-F3F2-466F-8968-79D13CE48AA2}" type="slidenum">
              <a:rPr lang="en-US" altLang="ko-KR" smtClean="0"/>
              <a:pPr algn="r"/>
              <a:t>41</a:t>
            </a:fld>
            <a:endParaRPr lang="en-US" dirty="0"/>
          </a:p>
        </p:txBody>
      </p:sp>
      <p:grpSp>
        <p:nvGrpSpPr>
          <p:cNvPr id="2" name="그룹 23"/>
          <p:cNvGrpSpPr/>
          <p:nvPr/>
        </p:nvGrpSpPr>
        <p:grpSpPr>
          <a:xfrm>
            <a:off x="3754393" y="836712"/>
            <a:ext cx="1635213" cy="435025"/>
            <a:chOff x="3754393" y="836712"/>
            <a:chExt cx="1635213" cy="435025"/>
          </a:xfrm>
        </p:grpSpPr>
        <p:cxnSp>
          <p:nvCxnSpPr>
            <p:cNvPr id="31" name="직선 연결선 30"/>
            <p:cNvCxnSpPr/>
            <p:nvPr/>
          </p:nvCxnSpPr>
          <p:spPr>
            <a:xfrm>
              <a:off x="3754393" y="1144489"/>
              <a:ext cx="1635213" cy="0"/>
            </a:xfrm>
            <a:prstGeom prst="line">
              <a:avLst/>
            </a:prstGeom>
            <a:ln>
              <a:solidFill>
                <a:srgbClr val="31313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이등변 삼각형 38"/>
            <p:cNvSpPr/>
            <p:nvPr/>
          </p:nvSpPr>
          <p:spPr>
            <a:xfrm flipV="1">
              <a:off x="4508375" y="1144489"/>
              <a:ext cx="127248" cy="127248"/>
            </a:xfrm>
            <a:prstGeom prst="triangle">
              <a:avLst/>
            </a:prstGeom>
            <a:solidFill>
              <a:srgbClr val="31313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3820051" y="836712"/>
              <a:ext cx="150393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4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  <a:ea typeface="+mj-ea"/>
                </a:rPr>
                <a:t>서비스 </a:t>
              </a:r>
              <a:r>
                <a:rPr lang="ko-KR" altLang="en-US" sz="14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  <a:ea typeface="+mj-ea"/>
                </a:rPr>
                <a:t>활용방안</a:t>
              </a:r>
              <a:endParaRPr lang="en-US" altLang="ko-KR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3" name="그룹 23"/>
          <p:cNvGrpSpPr/>
          <p:nvPr/>
        </p:nvGrpSpPr>
        <p:grpSpPr>
          <a:xfrm>
            <a:off x="0" y="-2070"/>
            <a:ext cx="9144000" cy="675165"/>
            <a:chOff x="0" y="-2070"/>
            <a:chExt cx="9144000" cy="675165"/>
          </a:xfrm>
        </p:grpSpPr>
        <p:sp>
          <p:nvSpPr>
            <p:cNvPr id="26" name="직사각형 25"/>
            <p:cNvSpPr/>
            <p:nvPr/>
          </p:nvSpPr>
          <p:spPr>
            <a:xfrm>
              <a:off x="0" y="-2070"/>
              <a:ext cx="9144000" cy="622758"/>
            </a:xfrm>
            <a:prstGeom prst="rect">
              <a:avLst/>
            </a:prstGeom>
            <a:solidFill>
              <a:srgbClr val="3131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4" name="그룹 15"/>
            <p:cNvGrpSpPr/>
            <p:nvPr/>
          </p:nvGrpSpPr>
          <p:grpSpPr>
            <a:xfrm>
              <a:off x="329625" y="170809"/>
              <a:ext cx="8100027" cy="292388"/>
              <a:chOff x="1297980" y="170809"/>
              <a:chExt cx="6650181" cy="292388"/>
            </a:xfrm>
          </p:grpSpPr>
          <p:grpSp>
            <p:nvGrpSpPr>
              <p:cNvPr id="5" name="그룹 14"/>
              <p:cNvGrpSpPr/>
              <p:nvPr/>
            </p:nvGrpSpPr>
            <p:grpSpPr>
              <a:xfrm>
                <a:off x="1297980" y="170809"/>
                <a:ext cx="3541672" cy="292388"/>
                <a:chOff x="1297980" y="170809"/>
                <a:chExt cx="3541672" cy="292388"/>
              </a:xfrm>
            </p:grpSpPr>
            <p:sp>
              <p:nvSpPr>
                <p:cNvPr id="48" name="TextBox 47"/>
                <p:cNvSpPr txBox="1"/>
                <p:nvPr/>
              </p:nvSpPr>
              <p:spPr>
                <a:xfrm>
                  <a:off x="2034722" y="170809"/>
                  <a:ext cx="1221349" cy="29238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300" dirty="0" smtClean="0">
                      <a:ln>
                        <a:solidFill>
                          <a:srgbClr val="F3F3F3">
                            <a:alpha val="31000"/>
                          </a:srgbClr>
                        </a:solidFill>
                      </a:ln>
                      <a:solidFill>
                        <a:srgbClr val="F3F3F3"/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+mj-ea"/>
                      <a:ea typeface="+mj-ea"/>
                    </a:rPr>
                    <a:t>데이터 정의서</a:t>
                  </a:r>
                  <a:endParaRPr lang="ko-KR" altLang="en-US" sz="1300" dirty="0">
                    <a:ln>
                      <a:solidFill>
                        <a:srgbClr val="F3F3F3">
                          <a:alpha val="31000"/>
                        </a:srgbClr>
                      </a:solidFill>
                    </a:ln>
                    <a:solidFill>
                      <a:srgbClr val="F3F3F3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+mj-ea"/>
                    <a:ea typeface="+mj-ea"/>
                  </a:endParaRPr>
                </a:p>
              </p:txBody>
            </p:sp>
            <p:sp>
              <p:nvSpPr>
                <p:cNvPr id="49" name="TextBox 48"/>
                <p:cNvSpPr txBox="1"/>
                <p:nvPr/>
              </p:nvSpPr>
              <p:spPr>
                <a:xfrm>
                  <a:off x="3242033" y="170809"/>
                  <a:ext cx="1597619" cy="29238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300" dirty="0" smtClean="0">
                      <a:ln>
                        <a:solidFill>
                          <a:srgbClr val="F3F3F3">
                            <a:alpha val="31000"/>
                          </a:srgbClr>
                        </a:solidFill>
                      </a:ln>
                      <a:solidFill>
                        <a:srgbClr val="F3F3F3"/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+mj-ea"/>
                      <a:ea typeface="+mj-ea"/>
                    </a:rPr>
                    <a:t>데이터 검증 결과서</a:t>
                  </a:r>
                  <a:endParaRPr lang="ko-KR" altLang="en-US" sz="1300" dirty="0">
                    <a:ln>
                      <a:solidFill>
                        <a:srgbClr val="F3F3F3">
                          <a:alpha val="31000"/>
                        </a:srgbClr>
                      </a:solidFill>
                    </a:ln>
                    <a:solidFill>
                      <a:srgbClr val="F3F3F3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+mj-ea"/>
                    <a:ea typeface="+mj-ea"/>
                  </a:endParaRPr>
                </a:p>
              </p:txBody>
            </p:sp>
            <p:sp>
              <p:nvSpPr>
                <p:cNvPr id="52" name="TextBox 51"/>
                <p:cNvSpPr txBox="1"/>
                <p:nvPr/>
              </p:nvSpPr>
              <p:spPr>
                <a:xfrm>
                  <a:off x="1297980" y="170809"/>
                  <a:ext cx="726418" cy="29238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300" dirty="0" smtClean="0">
                      <a:ln>
                        <a:solidFill>
                          <a:srgbClr val="F3F3F3">
                            <a:alpha val="31000"/>
                          </a:srgbClr>
                        </a:solidFill>
                      </a:ln>
                      <a:solidFill>
                        <a:srgbClr val="F3F3F3"/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+mj-ea"/>
                      <a:ea typeface="+mj-ea"/>
                    </a:rPr>
                    <a:t>분석개요</a:t>
                  </a:r>
                  <a:endParaRPr lang="en-US" altLang="ko-KR" sz="1300" dirty="0" smtClean="0">
                    <a:ln>
                      <a:solidFill>
                        <a:srgbClr val="F3F3F3">
                          <a:alpha val="31000"/>
                        </a:srgbClr>
                      </a:solidFill>
                    </a:ln>
                    <a:solidFill>
                      <a:srgbClr val="F3F3F3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+mj-ea"/>
                    <a:ea typeface="+mj-ea"/>
                  </a:endParaRPr>
                </a:p>
              </p:txBody>
            </p:sp>
          </p:grpSp>
          <p:grpSp>
            <p:nvGrpSpPr>
              <p:cNvPr id="6" name="그룹 13"/>
              <p:cNvGrpSpPr/>
              <p:nvPr/>
            </p:nvGrpSpPr>
            <p:grpSpPr>
              <a:xfrm>
                <a:off x="4986271" y="170809"/>
                <a:ext cx="2961890" cy="292388"/>
                <a:chOff x="4986271" y="170809"/>
                <a:chExt cx="2961890" cy="292388"/>
              </a:xfrm>
            </p:grpSpPr>
            <p:sp>
              <p:nvSpPr>
                <p:cNvPr id="45" name="TextBox 44"/>
                <p:cNvSpPr txBox="1"/>
                <p:nvPr/>
              </p:nvSpPr>
              <p:spPr>
                <a:xfrm>
                  <a:off x="6071325" y="170809"/>
                  <a:ext cx="1343979" cy="29238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300" dirty="0" smtClean="0">
                      <a:ln>
                        <a:solidFill>
                          <a:srgbClr val="F3F3F3">
                            <a:alpha val="31000"/>
                          </a:srgbClr>
                        </a:solidFill>
                      </a:ln>
                      <a:solidFill>
                        <a:srgbClr val="F3F3F3"/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+mj-ea"/>
                      <a:ea typeface="+mj-ea"/>
                    </a:rPr>
                    <a:t>데이터 분석 보고서</a:t>
                  </a:r>
                  <a:endParaRPr lang="ko-KR" altLang="en-US" sz="1300" dirty="0">
                    <a:ln>
                      <a:solidFill>
                        <a:srgbClr val="F3F3F3">
                          <a:alpha val="31000"/>
                        </a:srgbClr>
                      </a:solidFill>
                    </a:ln>
                    <a:solidFill>
                      <a:srgbClr val="F3F3F3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+mj-ea"/>
                    <a:ea typeface="+mj-ea"/>
                  </a:endParaRPr>
                </a:p>
              </p:txBody>
            </p:sp>
            <p:sp>
              <p:nvSpPr>
                <p:cNvPr id="46" name="TextBox 45"/>
                <p:cNvSpPr txBox="1"/>
                <p:nvPr/>
              </p:nvSpPr>
              <p:spPr>
                <a:xfrm>
                  <a:off x="7522804" y="170809"/>
                  <a:ext cx="425357" cy="29238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300" dirty="0" smtClean="0">
                      <a:ln>
                        <a:solidFill>
                          <a:srgbClr val="F3F3F3">
                            <a:alpha val="31000"/>
                          </a:srgbClr>
                        </a:solidFill>
                      </a:ln>
                      <a:solidFill>
                        <a:srgbClr val="F3F3F3"/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+mj-ea"/>
                      <a:ea typeface="+mj-ea"/>
                    </a:rPr>
                    <a:t>결론</a:t>
                  </a:r>
                  <a:endParaRPr lang="ko-KR" altLang="en-US" sz="1300" dirty="0">
                    <a:ln>
                      <a:solidFill>
                        <a:srgbClr val="F3F3F3">
                          <a:alpha val="31000"/>
                        </a:srgbClr>
                      </a:solidFill>
                    </a:ln>
                    <a:solidFill>
                      <a:srgbClr val="F3F3F3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+mj-ea"/>
                    <a:ea typeface="+mj-ea"/>
                  </a:endParaRPr>
                </a:p>
              </p:txBody>
            </p:sp>
            <p:sp>
              <p:nvSpPr>
                <p:cNvPr id="47" name="TextBox 46"/>
                <p:cNvSpPr txBox="1"/>
                <p:nvPr/>
              </p:nvSpPr>
              <p:spPr>
                <a:xfrm>
                  <a:off x="4986271" y="170809"/>
                  <a:ext cx="884667" cy="29238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300" dirty="0" smtClean="0">
                      <a:ln>
                        <a:solidFill>
                          <a:srgbClr val="F3F3F3">
                            <a:alpha val="31000"/>
                          </a:srgbClr>
                        </a:solidFill>
                      </a:ln>
                      <a:solidFill>
                        <a:srgbClr val="F3F3F3"/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+mj-ea"/>
                      <a:ea typeface="+mj-ea"/>
                    </a:rPr>
                    <a:t>데이터 탐색</a:t>
                  </a:r>
                  <a:endParaRPr lang="ko-KR" altLang="en-US" sz="1300" dirty="0">
                    <a:ln>
                      <a:solidFill>
                        <a:srgbClr val="F3F3F3">
                          <a:alpha val="31000"/>
                        </a:srgbClr>
                      </a:solidFill>
                    </a:ln>
                    <a:solidFill>
                      <a:srgbClr val="F3F3F3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+mj-ea"/>
                    <a:ea typeface="+mj-ea"/>
                  </a:endParaRPr>
                </a:p>
              </p:txBody>
            </p:sp>
          </p:grpSp>
        </p:grpSp>
        <p:sp>
          <p:nvSpPr>
            <p:cNvPr id="35" name="이등변 삼각형 34"/>
            <p:cNvSpPr/>
            <p:nvPr/>
          </p:nvSpPr>
          <p:spPr>
            <a:xfrm>
              <a:off x="8078090" y="457071"/>
              <a:ext cx="216024" cy="216024"/>
            </a:xfrm>
            <a:prstGeom prst="triangle">
              <a:avLst/>
            </a:prstGeom>
            <a:solidFill>
              <a:srgbClr val="DD811C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20" y="1617095"/>
            <a:ext cx="5040000" cy="41881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" name="덧셈 기호 24"/>
          <p:cNvSpPr/>
          <p:nvPr/>
        </p:nvSpPr>
        <p:spPr>
          <a:xfrm>
            <a:off x="5364088" y="3356992"/>
            <a:ext cx="792088" cy="720080"/>
          </a:xfrm>
          <a:prstGeom prst="mathPlu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7" name="직사각형 26"/>
          <p:cNvSpPr>
            <a:spLocks noChangeAspect="1"/>
          </p:cNvSpPr>
          <p:nvPr/>
        </p:nvSpPr>
        <p:spPr>
          <a:xfrm>
            <a:off x="6264408" y="1618465"/>
            <a:ext cx="2185200" cy="4186800"/>
          </a:xfrm>
          <a:prstGeom prst="rect">
            <a:avLst/>
          </a:prstGeom>
          <a:noFill/>
          <a:ln w="1905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050" kern="0">
              <a:sym typeface="Arial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262909" y="1988840"/>
            <a:ext cx="21833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err="1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  <a:ea typeface="+mj-ea"/>
              </a:rPr>
              <a:t>따릉이</a:t>
            </a:r>
            <a:r>
              <a:rPr lang="ko-KR" altLang="en-US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  <a:ea typeface="+mj-ea"/>
              </a:rPr>
              <a:t> </a:t>
            </a:r>
            <a:r>
              <a:rPr lang="ko-KR" altLang="en-US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  <a:ea typeface="+mj-ea"/>
              </a:rPr>
              <a:t>수요 </a:t>
            </a:r>
            <a:r>
              <a:rPr lang="ko-KR" altLang="en-US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  <a:ea typeface="+mj-ea"/>
              </a:rPr>
              <a:t>예측</a:t>
            </a:r>
            <a:r>
              <a:rPr lang="en-US" altLang="ko-KR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  <a:ea typeface="+mj-ea"/>
              </a:rPr>
              <a:t> </a:t>
            </a:r>
            <a:r>
              <a:rPr lang="ko-KR" altLang="en-US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  <a:ea typeface="+mj-ea"/>
              </a:rPr>
              <a:t>시스템 </a:t>
            </a:r>
            <a:endParaRPr lang="ko-KR" altLang="en-US" sz="1400" dirty="0" smtClean="0">
              <a:ln>
                <a:solidFill>
                  <a:srgbClr val="313131">
                    <a:alpha val="33000"/>
                  </a:srgbClr>
                </a:solidFill>
              </a:ln>
              <a:solidFill>
                <a:srgbClr val="313131"/>
              </a:solidFill>
              <a:latin typeface="+mj-ea"/>
              <a:ea typeface="+mj-ea"/>
            </a:endParaRPr>
          </a:p>
        </p:txBody>
      </p:sp>
      <p:pic>
        <p:nvPicPr>
          <p:cNvPr id="3074" name="Picture 2" descr="따릉이 기호에 대한 이미지 검색결과">
            <a:hlinkClick r:id="rId4"/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481491" y="2924944"/>
            <a:ext cx="1714500" cy="17145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1419015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/>
          <p:cNvSpPr/>
          <p:nvPr/>
        </p:nvSpPr>
        <p:spPr>
          <a:xfrm flipV="1">
            <a:off x="0" y="6551967"/>
            <a:ext cx="9144000" cy="357095"/>
          </a:xfrm>
          <a:prstGeom prst="rect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 flipH="1">
            <a:off x="0" y="668269"/>
            <a:ext cx="9144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 flipH="1">
            <a:off x="0" y="6491436"/>
            <a:ext cx="9144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슬라이드 번호 개체 틀 3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655E36B0-F3F2-466F-8968-79D13CE48AA2}" type="slidenum">
              <a:rPr lang="en-US" altLang="ko-KR" smtClean="0"/>
              <a:pPr algn="r"/>
              <a:t>42</a:t>
            </a:fld>
            <a:endParaRPr lang="en-US" dirty="0"/>
          </a:p>
        </p:txBody>
      </p:sp>
      <p:grpSp>
        <p:nvGrpSpPr>
          <p:cNvPr id="2" name="그룹 23"/>
          <p:cNvGrpSpPr/>
          <p:nvPr/>
        </p:nvGrpSpPr>
        <p:grpSpPr>
          <a:xfrm>
            <a:off x="3754393" y="836712"/>
            <a:ext cx="1635213" cy="435025"/>
            <a:chOff x="3754393" y="836712"/>
            <a:chExt cx="1635213" cy="435025"/>
          </a:xfrm>
        </p:grpSpPr>
        <p:cxnSp>
          <p:nvCxnSpPr>
            <p:cNvPr id="31" name="직선 연결선 30"/>
            <p:cNvCxnSpPr/>
            <p:nvPr/>
          </p:nvCxnSpPr>
          <p:spPr>
            <a:xfrm>
              <a:off x="3754393" y="1144489"/>
              <a:ext cx="1635213" cy="0"/>
            </a:xfrm>
            <a:prstGeom prst="line">
              <a:avLst/>
            </a:prstGeom>
            <a:ln>
              <a:solidFill>
                <a:srgbClr val="31313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이등변 삼각형 38"/>
            <p:cNvSpPr/>
            <p:nvPr/>
          </p:nvSpPr>
          <p:spPr>
            <a:xfrm flipV="1">
              <a:off x="4508375" y="1144489"/>
              <a:ext cx="127248" cy="127248"/>
            </a:xfrm>
            <a:prstGeom prst="triangle">
              <a:avLst/>
            </a:prstGeom>
            <a:solidFill>
              <a:srgbClr val="31313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3820051" y="836712"/>
              <a:ext cx="150393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4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  <a:ea typeface="+mj-ea"/>
                </a:rPr>
                <a:t>서비스 </a:t>
              </a:r>
              <a:r>
                <a:rPr lang="ko-KR" altLang="en-US" sz="14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  <a:ea typeface="+mj-ea"/>
                </a:rPr>
                <a:t>기대효</a:t>
              </a:r>
              <a:r>
                <a:rPr lang="ko-KR" altLang="en-US" sz="14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  <a:ea typeface="+mj-ea"/>
                </a:rPr>
                <a:t>과</a:t>
              </a:r>
              <a:endParaRPr lang="en-US" altLang="ko-KR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3" name="그룹 23"/>
          <p:cNvGrpSpPr/>
          <p:nvPr/>
        </p:nvGrpSpPr>
        <p:grpSpPr>
          <a:xfrm>
            <a:off x="0" y="-2070"/>
            <a:ext cx="9144000" cy="675165"/>
            <a:chOff x="0" y="-2070"/>
            <a:chExt cx="9144000" cy="675165"/>
          </a:xfrm>
        </p:grpSpPr>
        <p:sp>
          <p:nvSpPr>
            <p:cNvPr id="26" name="직사각형 25"/>
            <p:cNvSpPr/>
            <p:nvPr/>
          </p:nvSpPr>
          <p:spPr>
            <a:xfrm>
              <a:off x="0" y="-2070"/>
              <a:ext cx="9144000" cy="622758"/>
            </a:xfrm>
            <a:prstGeom prst="rect">
              <a:avLst/>
            </a:prstGeom>
            <a:solidFill>
              <a:srgbClr val="3131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4" name="그룹 15"/>
            <p:cNvGrpSpPr/>
            <p:nvPr/>
          </p:nvGrpSpPr>
          <p:grpSpPr>
            <a:xfrm>
              <a:off x="329625" y="170809"/>
              <a:ext cx="8100027" cy="292388"/>
              <a:chOff x="1297980" y="170809"/>
              <a:chExt cx="6650181" cy="292388"/>
            </a:xfrm>
          </p:grpSpPr>
          <p:grpSp>
            <p:nvGrpSpPr>
              <p:cNvPr id="5" name="그룹 14"/>
              <p:cNvGrpSpPr/>
              <p:nvPr/>
            </p:nvGrpSpPr>
            <p:grpSpPr>
              <a:xfrm>
                <a:off x="1297980" y="170809"/>
                <a:ext cx="3541672" cy="292388"/>
                <a:chOff x="1297980" y="170809"/>
                <a:chExt cx="3541672" cy="292388"/>
              </a:xfrm>
            </p:grpSpPr>
            <p:sp>
              <p:nvSpPr>
                <p:cNvPr id="48" name="TextBox 47"/>
                <p:cNvSpPr txBox="1"/>
                <p:nvPr/>
              </p:nvSpPr>
              <p:spPr>
                <a:xfrm>
                  <a:off x="2034722" y="170809"/>
                  <a:ext cx="1221349" cy="29238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300" dirty="0" smtClean="0">
                      <a:ln>
                        <a:solidFill>
                          <a:srgbClr val="F3F3F3">
                            <a:alpha val="31000"/>
                          </a:srgbClr>
                        </a:solidFill>
                      </a:ln>
                      <a:solidFill>
                        <a:srgbClr val="F3F3F3"/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+mj-ea"/>
                      <a:ea typeface="+mj-ea"/>
                    </a:rPr>
                    <a:t>데이터 정의서</a:t>
                  </a:r>
                  <a:endParaRPr lang="ko-KR" altLang="en-US" sz="1300" dirty="0">
                    <a:ln>
                      <a:solidFill>
                        <a:srgbClr val="F3F3F3">
                          <a:alpha val="31000"/>
                        </a:srgbClr>
                      </a:solidFill>
                    </a:ln>
                    <a:solidFill>
                      <a:srgbClr val="F3F3F3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+mj-ea"/>
                    <a:ea typeface="+mj-ea"/>
                  </a:endParaRPr>
                </a:p>
              </p:txBody>
            </p:sp>
            <p:sp>
              <p:nvSpPr>
                <p:cNvPr id="49" name="TextBox 48"/>
                <p:cNvSpPr txBox="1"/>
                <p:nvPr/>
              </p:nvSpPr>
              <p:spPr>
                <a:xfrm>
                  <a:off x="3242033" y="170809"/>
                  <a:ext cx="1597619" cy="29238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300" dirty="0" smtClean="0">
                      <a:ln>
                        <a:solidFill>
                          <a:srgbClr val="F3F3F3">
                            <a:alpha val="31000"/>
                          </a:srgbClr>
                        </a:solidFill>
                      </a:ln>
                      <a:solidFill>
                        <a:srgbClr val="F3F3F3"/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+mj-ea"/>
                      <a:ea typeface="+mj-ea"/>
                    </a:rPr>
                    <a:t>데이터 검증 결과서</a:t>
                  </a:r>
                  <a:endParaRPr lang="ko-KR" altLang="en-US" sz="1300" dirty="0">
                    <a:ln>
                      <a:solidFill>
                        <a:srgbClr val="F3F3F3">
                          <a:alpha val="31000"/>
                        </a:srgbClr>
                      </a:solidFill>
                    </a:ln>
                    <a:solidFill>
                      <a:srgbClr val="F3F3F3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+mj-ea"/>
                    <a:ea typeface="+mj-ea"/>
                  </a:endParaRPr>
                </a:p>
              </p:txBody>
            </p:sp>
            <p:sp>
              <p:nvSpPr>
                <p:cNvPr id="52" name="TextBox 51"/>
                <p:cNvSpPr txBox="1"/>
                <p:nvPr/>
              </p:nvSpPr>
              <p:spPr>
                <a:xfrm>
                  <a:off x="1297980" y="170809"/>
                  <a:ext cx="726418" cy="29238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300" dirty="0" smtClean="0">
                      <a:ln>
                        <a:solidFill>
                          <a:srgbClr val="F3F3F3">
                            <a:alpha val="31000"/>
                          </a:srgbClr>
                        </a:solidFill>
                      </a:ln>
                      <a:solidFill>
                        <a:srgbClr val="F3F3F3"/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+mj-ea"/>
                      <a:ea typeface="+mj-ea"/>
                    </a:rPr>
                    <a:t>분석개요</a:t>
                  </a:r>
                  <a:endParaRPr lang="en-US" altLang="ko-KR" sz="1300" dirty="0" smtClean="0">
                    <a:ln>
                      <a:solidFill>
                        <a:srgbClr val="F3F3F3">
                          <a:alpha val="31000"/>
                        </a:srgbClr>
                      </a:solidFill>
                    </a:ln>
                    <a:solidFill>
                      <a:srgbClr val="F3F3F3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+mj-ea"/>
                    <a:ea typeface="+mj-ea"/>
                  </a:endParaRPr>
                </a:p>
              </p:txBody>
            </p:sp>
          </p:grpSp>
          <p:grpSp>
            <p:nvGrpSpPr>
              <p:cNvPr id="6" name="그룹 13"/>
              <p:cNvGrpSpPr/>
              <p:nvPr/>
            </p:nvGrpSpPr>
            <p:grpSpPr>
              <a:xfrm>
                <a:off x="4986271" y="170809"/>
                <a:ext cx="2961890" cy="292388"/>
                <a:chOff x="4986271" y="170809"/>
                <a:chExt cx="2961890" cy="292388"/>
              </a:xfrm>
            </p:grpSpPr>
            <p:sp>
              <p:nvSpPr>
                <p:cNvPr id="45" name="TextBox 44"/>
                <p:cNvSpPr txBox="1"/>
                <p:nvPr/>
              </p:nvSpPr>
              <p:spPr>
                <a:xfrm>
                  <a:off x="6071325" y="170809"/>
                  <a:ext cx="1343979" cy="29238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300" dirty="0" smtClean="0">
                      <a:ln>
                        <a:solidFill>
                          <a:srgbClr val="F3F3F3">
                            <a:alpha val="31000"/>
                          </a:srgbClr>
                        </a:solidFill>
                      </a:ln>
                      <a:solidFill>
                        <a:srgbClr val="F3F3F3"/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+mj-ea"/>
                      <a:ea typeface="+mj-ea"/>
                    </a:rPr>
                    <a:t>데이터 분석 보고서</a:t>
                  </a:r>
                  <a:endParaRPr lang="ko-KR" altLang="en-US" sz="1300" dirty="0">
                    <a:ln>
                      <a:solidFill>
                        <a:srgbClr val="F3F3F3">
                          <a:alpha val="31000"/>
                        </a:srgbClr>
                      </a:solidFill>
                    </a:ln>
                    <a:solidFill>
                      <a:srgbClr val="F3F3F3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+mj-ea"/>
                    <a:ea typeface="+mj-ea"/>
                  </a:endParaRPr>
                </a:p>
              </p:txBody>
            </p:sp>
            <p:sp>
              <p:nvSpPr>
                <p:cNvPr id="46" name="TextBox 45"/>
                <p:cNvSpPr txBox="1"/>
                <p:nvPr/>
              </p:nvSpPr>
              <p:spPr>
                <a:xfrm>
                  <a:off x="7522804" y="170809"/>
                  <a:ext cx="425357" cy="29238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300" dirty="0" smtClean="0">
                      <a:ln>
                        <a:solidFill>
                          <a:srgbClr val="F3F3F3">
                            <a:alpha val="31000"/>
                          </a:srgbClr>
                        </a:solidFill>
                      </a:ln>
                      <a:solidFill>
                        <a:srgbClr val="F3F3F3"/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+mj-ea"/>
                      <a:ea typeface="+mj-ea"/>
                    </a:rPr>
                    <a:t>결론</a:t>
                  </a:r>
                  <a:endParaRPr lang="ko-KR" altLang="en-US" sz="1300" dirty="0">
                    <a:ln>
                      <a:solidFill>
                        <a:srgbClr val="F3F3F3">
                          <a:alpha val="31000"/>
                        </a:srgbClr>
                      </a:solidFill>
                    </a:ln>
                    <a:solidFill>
                      <a:srgbClr val="F3F3F3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+mj-ea"/>
                    <a:ea typeface="+mj-ea"/>
                  </a:endParaRPr>
                </a:p>
              </p:txBody>
            </p:sp>
            <p:sp>
              <p:nvSpPr>
                <p:cNvPr id="47" name="TextBox 46"/>
                <p:cNvSpPr txBox="1"/>
                <p:nvPr/>
              </p:nvSpPr>
              <p:spPr>
                <a:xfrm>
                  <a:off x="4986271" y="170809"/>
                  <a:ext cx="884667" cy="29238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300" dirty="0" smtClean="0">
                      <a:ln>
                        <a:solidFill>
                          <a:srgbClr val="F3F3F3">
                            <a:alpha val="31000"/>
                          </a:srgbClr>
                        </a:solidFill>
                      </a:ln>
                      <a:solidFill>
                        <a:srgbClr val="F3F3F3"/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+mj-ea"/>
                      <a:ea typeface="+mj-ea"/>
                    </a:rPr>
                    <a:t>데이터 탐색</a:t>
                  </a:r>
                  <a:endParaRPr lang="ko-KR" altLang="en-US" sz="1300" dirty="0">
                    <a:ln>
                      <a:solidFill>
                        <a:srgbClr val="F3F3F3">
                          <a:alpha val="31000"/>
                        </a:srgbClr>
                      </a:solidFill>
                    </a:ln>
                    <a:solidFill>
                      <a:srgbClr val="F3F3F3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+mj-ea"/>
                    <a:ea typeface="+mj-ea"/>
                  </a:endParaRPr>
                </a:p>
              </p:txBody>
            </p:sp>
          </p:grpSp>
        </p:grpSp>
        <p:sp>
          <p:nvSpPr>
            <p:cNvPr id="35" name="이등변 삼각형 34"/>
            <p:cNvSpPr/>
            <p:nvPr/>
          </p:nvSpPr>
          <p:spPr>
            <a:xfrm>
              <a:off x="8078090" y="457071"/>
              <a:ext cx="216024" cy="216024"/>
            </a:xfrm>
            <a:prstGeom prst="triangle">
              <a:avLst/>
            </a:prstGeom>
            <a:solidFill>
              <a:srgbClr val="DD811C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522247579"/>
              </p:ext>
            </p:extLst>
          </p:nvPr>
        </p:nvGraphicFramePr>
        <p:xfrm>
          <a:off x="97637" y="1556792"/>
          <a:ext cx="8948726" cy="4114014"/>
        </p:xfrm>
        <a:graphic>
          <a:graphicData uri="http://schemas.openxmlformats.org/drawingml/2006/table">
            <a:tbl>
              <a:tblPr firstRow="1" bandRow="1">
                <a:effectLst/>
                <a:tableStyleId>{073A0DAA-6AF3-43AB-8588-CEC1D06C72B9}</a:tableStyleId>
              </a:tblPr>
              <a:tblGrid>
                <a:gridCol w="1235331"/>
                <a:gridCol w="1604081"/>
                <a:gridCol w="6109314"/>
              </a:tblGrid>
              <a:tr h="440653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5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+mn-lt"/>
                          <a:ea typeface="나눔고딕" pitchFamily="50" charset="-127"/>
                          <a:cs typeface="+mn-cs"/>
                        </a:rPr>
                        <a:t>종 류</a:t>
                      </a:r>
                      <a:endParaRPr lang="ko-KR" altLang="en-US" sz="1500" kern="1200" dirty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+mn-lt"/>
                        <a:ea typeface="나눔고딕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5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+mn-lt"/>
                          <a:ea typeface="나눔고딕" pitchFamily="50" charset="-127"/>
                          <a:cs typeface="+mn-cs"/>
                        </a:rPr>
                        <a:t>대 상</a:t>
                      </a:r>
                      <a:endParaRPr lang="ko-KR" altLang="en-US" sz="1500" kern="1200" dirty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+mn-lt"/>
                        <a:ea typeface="나눔고딕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5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+mn-lt"/>
                          <a:ea typeface="나눔고딕" pitchFamily="50" charset="-127"/>
                          <a:cs typeface="+mn-cs"/>
                        </a:rPr>
                        <a:t>서비스 기대효과</a:t>
                      </a:r>
                      <a:endParaRPr lang="ko-KR" altLang="en-US" sz="1500" kern="1200" dirty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+mn-lt"/>
                        <a:ea typeface="나눔고딕" pitchFamily="50" charset="-127"/>
                        <a:cs typeface="+mn-cs"/>
                      </a:endParaRPr>
                    </a:p>
                  </a:txBody>
                  <a:tcPr anchor="ctr"/>
                </a:tc>
              </a:tr>
              <a:tr h="1287539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ko-KR" altLang="en-US" sz="14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j-ea"/>
                          <a:cs typeface="+mn-cs"/>
                        </a:rPr>
                        <a:t>공공적</a:t>
                      </a:r>
                      <a:endParaRPr lang="en-US" altLang="ko-KR" sz="140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  <a:p>
                      <a:pPr marL="0" algn="ctr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ko-KR" altLang="en-US" sz="14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j-ea"/>
                          <a:cs typeface="+mn-cs"/>
                        </a:rPr>
                        <a:t>기대효과</a:t>
                      </a:r>
                      <a:endParaRPr lang="ko-KR" altLang="en-US" sz="1400" kern="1200" dirty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4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j-ea"/>
                          <a:cs typeface="+mn-cs"/>
                        </a:rPr>
                        <a:t>시민</a:t>
                      </a:r>
                      <a:endParaRPr lang="ko-KR" altLang="en-US" sz="1400" kern="1200" dirty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kern="1200" baseline="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j-ea"/>
                          <a:cs typeface="+mn-cs"/>
                        </a:rPr>
                        <a:t> ‘</a:t>
                      </a:r>
                      <a:r>
                        <a:rPr lang="ko-KR" altLang="en-US" sz="1400" kern="1200" baseline="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j-ea"/>
                          <a:cs typeface="+mn-cs"/>
                        </a:rPr>
                        <a:t>공공자전거 수요 예측 시스템</a:t>
                      </a:r>
                      <a:r>
                        <a:rPr lang="en-US" altLang="ko-KR" sz="1400" kern="1200" baseline="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j-ea"/>
                          <a:cs typeface="+mn-cs"/>
                        </a:rPr>
                        <a:t>’</a:t>
                      </a:r>
                      <a:r>
                        <a:rPr lang="ko-KR" altLang="en-US" sz="1400" kern="1200" baseline="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j-ea"/>
                          <a:cs typeface="+mn-cs"/>
                        </a:rPr>
                        <a:t>으로 효율적으로 공공자전거 이용</a:t>
                      </a:r>
                      <a:endParaRPr lang="en-US" altLang="ko-KR" sz="1400" kern="1200" baseline="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/>
                </a:tc>
              </a:tr>
              <a:tr h="1014222">
                <a:tc rowSpan="2"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ko-KR" altLang="en-US" sz="14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j-ea"/>
                          <a:cs typeface="+mn-cs"/>
                        </a:rPr>
                        <a:t>정책적</a:t>
                      </a:r>
                      <a:endParaRPr lang="en-US" altLang="ko-KR" sz="140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  <a:p>
                      <a:pPr marL="0" algn="ctr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ko-KR" altLang="en-US" sz="14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j-ea"/>
                          <a:cs typeface="+mn-cs"/>
                        </a:rPr>
                        <a:t>기대효과</a:t>
                      </a:r>
                      <a:endParaRPr lang="ko-KR" altLang="en-US" sz="1400" kern="1200" dirty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>
                    <a:solidFill>
                      <a:schemeClr val="dk1">
                        <a:tint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4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j-ea"/>
                          <a:cs typeface="+mn-cs"/>
                        </a:rPr>
                        <a:t>서울시</a:t>
                      </a:r>
                      <a:endParaRPr lang="ko-KR" altLang="en-US" sz="1400" kern="1200" dirty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j-ea"/>
                          <a:cs typeface="+mn-cs"/>
                        </a:rPr>
                        <a:t> ‘</a:t>
                      </a:r>
                      <a:r>
                        <a:rPr lang="ko-KR" altLang="en-US" sz="14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j-ea"/>
                          <a:cs typeface="+mn-cs"/>
                        </a:rPr>
                        <a:t>서울시 </a:t>
                      </a:r>
                      <a:r>
                        <a:rPr lang="ko-KR" altLang="en-US" sz="14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j-ea"/>
                          <a:cs typeface="+mn-cs"/>
                        </a:rPr>
                        <a:t>공공자전거 </a:t>
                      </a:r>
                      <a:r>
                        <a:rPr lang="ko-KR" altLang="en-US" sz="14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j-ea"/>
                          <a:cs typeface="+mn-cs"/>
                        </a:rPr>
                        <a:t>수요 예측</a:t>
                      </a:r>
                      <a:r>
                        <a:rPr lang="ko-KR" altLang="en-US" sz="1400" kern="1200" baseline="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j-ea"/>
                          <a:cs typeface="+mn-cs"/>
                        </a:rPr>
                        <a:t> </a:t>
                      </a:r>
                      <a:r>
                        <a:rPr lang="ko-KR" altLang="en-US" sz="14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j-ea"/>
                          <a:cs typeface="+mn-cs"/>
                        </a:rPr>
                        <a:t>시스템</a:t>
                      </a:r>
                      <a:r>
                        <a:rPr lang="en-US" altLang="ko-KR" sz="14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j-ea"/>
                          <a:cs typeface="+mn-cs"/>
                        </a:rPr>
                        <a:t>’</a:t>
                      </a:r>
                      <a:r>
                        <a:rPr lang="ko-KR" altLang="en-US" sz="14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j-ea"/>
                          <a:cs typeface="+mn-cs"/>
                        </a:rPr>
                        <a:t>을 따릉이 홈페이지에 </a:t>
                      </a:r>
                      <a:r>
                        <a:rPr lang="ko-KR" altLang="en-US" sz="14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j-ea"/>
                          <a:cs typeface="+mn-cs"/>
                        </a:rPr>
                        <a:t>서비스하여 </a:t>
                      </a:r>
                      <a:r>
                        <a:rPr lang="ko-KR" altLang="en-US" sz="14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j-ea"/>
                          <a:cs typeface="+mn-cs"/>
                        </a:rPr>
                        <a:t>시민들의 원활한 공공자전거 이용에 유용한 정보를 제공</a:t>
                      </a:r>
                      <a:endParaRPr lang="en-US" altLang="ko-KR" sz="140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  <a:p>
                      <a:pPr marL="0" indent="0" algn="l" defTabSz="914400" rtl="0" eaLnBrk="1" latinLnBrk="1" hangingPunct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j-ea"/>
                          <a:cs typeface="+mn-cs"/>
                        </a:rPr>
                        <a:t> </a:t>
                      </a:r>
                      <a:r>
                        <a:rPr lang="ko-KR" altLang="en-US" sz="14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j-ea"/>
                          <a:cs typeface="+mn-cs"/>
                        </a:rPr>
                        <a:t>사전에 공공자전거</a:t>
                      </a:r>
                      <a:r>
                        <a:rPr lang="ko-KR" altLang="en-US" sz="1400" kern="1200" baseline="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j-ea"/>
                          <a:cs typeface="+mn-cs"/>
                        </a:rPr>
                        <a:t> </a:t>
                      </a:r>
                      <a:r>
                        <a:rPr lang="ko-KR" altLang="en-US" sz="1400" kern="1200" baseline="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j-ea"/>
                          <a:cs typeface="+mn-cs"/>
                        </a:rPr>
                        <a:t>수요가 많은 구와 적은 구를 파악하여 공공자전거를 </a:t>
                      </a:r>
                      <a:endParaRPr lang="en-US" altLang="ko-KR" sz="1400" kern="1200" baseline="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  <a:p>
                      <a:pPr marL="0" indent="0" algn="l" defTabSz="914400" rtl="0" eaLnBrk="1" latinLnBrk="1" hangingPunct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400" kern="1200" baseline="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j-ea"/>
                          <a:cs typeface="+mn-cs"/>
                        </a:rPr>
                        <a:t>적재적소에 배치함으로써 효율적인 예산 활용</a:t>
                      </a:r>
                      <a:endParaRPr lang="en-US" altLang="ko-KR" sz="140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>
                    <a:solidFill>
                      <a:srgbClr val="E7E7E7"/>
                    </a:solidFill>
                  </a:tcPr>
                </a:tc>
              </a:tr>
              <a:tr h="1014222">
                <a:tc v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500" kern="1200" dirty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4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j-ea"/>
                          <a:cs typeface="+mn-cs"/>
                        </a:rPr>
                        <a:t>정부</a:t>
                      </a:r>
                      <a:endParaRPr lang="ko-KR" altLang="en-US" sz="1400" kern="1200" dirty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j-ea"/>
                          <a:cs typeface="+mn-cs"/>
                        </a:rPr>
                        <a:t> 교통 체증</a:t>
                      </a:r>
                      <a:r>
                        <a:rPr lang="en-US" altLang="ko-KR" sz="14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j-ea"/>
                          <a:cs typeface="+mn-cs"/>
                        </a:rPr>
                        <a:t>, </a:t>
                      </a:r>
                      <a:r>
                        <a:rPr lang="ko-KR" altLang="en-US" sz="14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j-ea"/>
                          <a:cs typeface="+mn-cs"/>
                        </a:rPr>
                        <a:t>대기 오염 문제에 대해 해결하기 위한 </a:t>
                      </a:r>
                      <a:r>
                        <a:rPr lang="ko-KR" altLang="en-US" sz="1400" kern="1200" dirty="0" err="1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j-ea"/>
                          <a:cs typeface="+mn-cs"/>
                        </a:rPr>
                        <a:t>인사이트</a:t>
                      </a:r>
                      <a:r>
                        <a:rPr lang="ko-KR" altLang="en-US" sz="14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j-ea"/>
                          <a:cs typeface="+mn-cs"/>
                        </a:rPr>
                        <a:t> 제공</a:t>
                      </a:r>
                      <a:endParaRPr lang="en-US" altLang="ko-KR" sz="140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  <a:p>
                      <a:pPr marL="0" indent="0" algn="l" defTabSz="914400" rtl="0" eaLnBrk="1" latinLnBrk="1" hangingPunct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j-ea"/>
                          <a:cs typeface="+mn-cs"/>
                        </a:rPr>
                        <a:t> 공공자전거 수요가 적은 지역을 파악하여 문제점 진단에 도움</a:t>
                      </a:r>
                      <a:endParaRPr lang="en-US" altLang="ko-KR" sz="140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1419015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/>
          <p:cNvSpPr/>
          <p:nvPr/>
        </p:nvSpPr>
        <p:spPr>
          <a:xfrm flipV="1">
            <a:off x="0" y="6551967"/>
            <a:ext cx="9144000" cy="357095"/>
          </a:xfrm>
          <a:prstGeom prst="rect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 flipH="1">
            <a:off x="0" y="668269"/>
            <a:ext cx="9144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 flipH="1">
            <a:off x="0" y="6491436"/>
            <a:ext cx="9144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슬라이드 번호 개체 틀 3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655E36B0-F3F2-466F-8968-79D13CE48AA2}" type="slidenum">
              <a:rPr lang="en-US" altLang="ko-KR" smtClean="0"/>
              <a:pPr algn="r"/>
              <a:t>43</a:t>
            </a:fld>
            <a:endParaRPr lang="en-US" dirty="0"/>
          </a:p>
        </p:txBody>
      </p:sp>
      <p:grpSp>
        <p:nvGrpSpPr>
          <p:cNvPr id="2" name="그룹 23"/>
          <p:cNvGrpSpPr/>
          <p:nvPr/>
        </p:nvGrpSpPr>
        <p:grpSpPr>
          <a:xfrm>
            <a:off x="3754393" y="836712"/>
            <a:ext cx="1635213" cy="435025"/>
            <a:chOff x="3754393" y="836712"/>
            <a:chExt cx="1635213" cy="435025"/>
          </a:xfrm>
        </p:grpSpPr>
        <p:cxnSp>
          <p:nvCxnSpPr>
            <p:cNvPr id="31" name="직선 연결선 30"/>
            <p:cNvCxnSpPr/>
            <p:nvPr/>
          </p:nvCxnSpPr>
          <p:spPr>
            <a:xfrm>
              <a:off x="3754393" y="1144489"/>
              <a:ext cx="1635213" cy="0"/>
            </a:xfrm>
            <a:prstGeom prst="line">
              <a:avLst/>
            </a:prstGeom>
            <a:ln>
              <a:solidFill>
                <a:srgbClr val="31313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이등변 삼각형 38"/>
            <p:cNvSpPr/>
            <p:nvPr/>
          </p:nvSpPr>
          <p:spPr>
            <a:xfrm flipV="1">
              <a:off x="4508375" y="1144489"/>
              <a:ext cx="127248" cy="127248"/>
            </a:xfrm>
            <a:prstGeom prst="triangle">
              <a:avLst/>
            </a:prstGeom>
            <a:solidFill>
              <a:srgbClr val="31313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3878559" y="836712"/>
              <a:ext cx="138691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4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  <a:ea typeface="+mj-ea"/>
                </a:rPr>
                <a:t>한계점 및 제언</a:t>
              </a:r>
              <a:endParaRPr lang="en-US" altLang="ko-KR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3" name="그룹 23"/>
          <p:cNvGrpSpPr/>
          <p:nvPr/>
        </p:nvGrpSpPr>
        <p:grpSpPr>
          <a:xfrm>
            <a:off x="0" y="-2070"/>
            <a:ext cx="9144000" cy="675165"/>
            <a:chOff x="0" y="-2070"/>
            <a:chExt cx="9144000" cy="675165"/>
          </a:xfrm>
        </p:grpSpPr>
        <p:sp>
          <p:nvSpPr>
            <p:cNvPr id="26" name="직사각형 25"/>
            <p:cNvSpPr/>
            <p:nvPr/>
          </p:nvSpPr>
          <p:spPr>
            <a:xfrm>
              <a:off x="0" y="-2070"/>
              <a:ext cx="9144000" cy="622758"/>
            </a:xfrm>
            <a:prstGeom prst="rect">
              <a:avLst/>
            </a:prstGeom>
            <a:solidFill>
              <a:srgbClr val="3131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4" name="그룹 15"/>
            <p:cNvGrpSpPr/>
            <p:nvPr/>
          </p:nvGrpSpPr>
          <p:grpSpPr>
            <a:xfrm>
              <a:off x="329625" y="170809"/>
              <a:ext cx="8100027" cy="292388"/>
              <a:chOff x="1297980" y="170809"/>
              <a:chExt cx="6650181" cy="292388"/>
            </a:xfrm>
          </p:grpSpPr>
          <p:grpSp>
            <p:nvGrpSpPr>
              <p:cNvPr id="5" name="그룹 14"/>
              <p:cNvGrpSpPr/>
              <p:nvPr/>
            </p:nvGrpSpPr>
            <p:grpSpPr>
              <a:xfrm>
                <a:off x="1297980" y="170809"/>
                <a:ext cx="3541672" cy="292388"/>
                <a:chOff x="1297980" y="170809"/>
                <a:chExt cx="3541672" cy="292388"/>
              </a:xfrm>
            </p:grpSpPr>
            <p:sp>
              <p:nvSpPr>
                <p:cNvPr id="48" name="TextBox 47"/>
                <p:cNvSpPr txBox="1"/>
                <p:nvPr/>
              </p:nvSpPr>
              <p:spPr>
                <a:xfrm>
                  <a:off x="2034722" y="170809"/>
                  <a:ext cx="1221349" cy="29238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300" dirty="0" smtClean="0">
                      <a:ln>
                        <a:solidFill>
                          <a:srgbClr val="F3F3F3">
                            <a:alpha val="31000"/>
                          </a:srgbClr>
                        </a:solidFill>
                      </a:ln>
                      <a:solidFill>
                        <a:srgbClr val="F3F3F3"/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+mj-ea"/>
                      <a:ea typeface="+mj-ea"/>
                    </a:rPr>
                    <a:t>데이터 정의서</a:t>
                  </a:r>
                  <a:endParaRPr lang="ko-KR" altLang="en-US" sz="1300" dirty="0">
                    <a:ln>
                      <a:solidFill>
                        <a:srgbClr val="F3F3F3">
                          <a:alpha val="31000"/>
                        </a:srgbClr>
                      </a:solidFill>
                    </a:ln>
                    <a:solidFill>
                      <a:srgbClr val="F3F3F3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+mj-ea"/>
                    <a:ea typeface="+mj-ea"/>
                  </a:endParaRPr>
                </a:p>
              </p:txBody>
            </p:sp>
            <p:sp>
              <p:nvSpPr>
                <p:cNvPr id="49" name="TextBox 48"/>
                <p:cNvSpPr txBox="1"/>
                <p:nvPr/>
              </p:nvSpPr>
              <p:spPr>
                <a:xfrm>
                  <a:off x="3242033" y="170809"/>
                  <a:ext cx="1597619" cy="29238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300" dirty="0" smtClean="0">
                      <a:ln>
                        <a:solidFill>
                          <a:srgbClr val="F3F3F3">
                            <a:alpha val="31000"/>
                          </a:srgbClr>
                        </a:solidFill>
                      </a:ln>
                      <a:solidFill>
                        <a:srgbClr val="F3F3F3"/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+mj-ea"/>
                      <a:ea typeface="+mj-ea"/>
                    </a:rPr>
                    <a:t>데이터 검증 결과서</a:t>
                  </a:r>
                  <a:endParaRPr lang="ko-KR" altLang="en-US" sz="1300" dirty="0">
                    <a:ln>
                      <a:solidFill>
                        <a:srgbClr val="F3F3F3">
                          <a:alpha val="31000"/>
                        </a:srgbClr>
                      </a:solidFill>
                    </a:ln>
                    <a:solidFill>
                      <a:srgbClr val="F3F3F3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+mj-ea"/>
                    <a:ea typeface="+mj-ea"/>
                  </a:endParaRPr>
                </a:p>
              </p:txBody>
            </p:sp>
            <p:sp>
              <p:nvSpPr>
                <p:cNvPr id="52" name="TextBox 51"/>
                <p:cNvSpPr txBox="1"/>
                <p:nvPr/>
              </p:nvSpPr>
              <p:spPr>
                <a:xfrm>
                  <a:off x="1297980" y="170809"/>
                  <a:ext cx="726418" cy="29238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300" dirty="0" smtClean="0">
                      <a:ln>
                        <a:solidFill>
                          <a:srgbClr val="F3F3F3">
                            <a:alpha val="31000"/>
                          </a:srgbClr>
                        </a:solidFill>
                      </a:ln>
                      <a:solidFill>
                        <a:srgbClr val="F3F3F3"/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+mj-ea"/>
                      <a:ea typeface="+mj-ea"/>
                    </a:rPr>
                    <a:t>분석개요</a:t>
                  </a:r>
                  <a:endParaRPr lang="en-US" altLang="ko-KR" sz="1300" dirty="0" smtClean="0">
                    <a:ln>
                      <a:solidFill>
                        <a:srgbClr val="F3F3F3">
                          <a:alpha val="31000"/>
                        </a:srgbClr>
                      </a:solidFill>
                    </a:ln>
                    <a:solidFill>
                      <a:srgbClr val="F3F3F3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+mj-ea"/>
                    <a:ea typeface="+mj-ea"/>
                  </a:endParaRPr>
                </a:p>
              </p:txBody>
            </p:sp>
          </p:grpSp>
          <p:grpSp>
            <p:nvGrpSpPr>
              <p:cNvPr id="6" name="그룹 13"/>
              <p:cNvGrpSpPr/>
              <p:nvPr/>
            </p:nvGrpSpPr>
            <p:grpSpPr>
              <a:xfrm>
                <a:off x="4986271" y="170809"/>
                <a:ext cx="2961890" cy="292388"/>
                <a:chOff x="4986271" y="170809"/>
                <a:chExt cx="2961890" cy="292388"/>
              </a:xfrm>
            </p:grpSpPr>
            <p:sp>
              <p:nvSpPr>
                <p:cNvPr id="45" name="TextBox 44"/>
                <p:cNvSpPr txBox="1"/>
                <p:nvPr/>
              </p:nvSpPr>
              <p:spPr>
                <a:xfrm>
                  <a:off x="6071325" y="170809"/>
                  <a:ext cx="1343979" cy="29238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300" dirty="0" smtClean="0">
                      <a:ln>
                        <a:solidFill>
                          <a:srgbClr val="F3F3F3">
                            <a:alpha val="31000"/>
                          </a:srgbClr>
                        </a:solidFill>
                      </a:ln>
                      <a:solidFill>
                        <a:srgbClr val="F3F3F3"/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+mj-ea"/>
                      <a:ea typeface="+mj-ea"/>
                    </a:rPr>
                    <a:t>데이터 분석 보고서</a:t>
                  </a:r>
                  <a:endParaRPr lang="ko-KR" altLang="en-US" sz="1300" dirty="0">
                    <a:ln>
                      <a:solidFill>
                        <a:srgbClr val="F3F3F3">
                          <a:alpha val="31000"/>
                        </a:srgbClr>
                      </a:solidFill>
                    </a:ln>
                    <a:solidFill>
                      <a:srgbClr val="F3F3F3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+mj-ea"/>
                    <a:ea typeface="+mj-ea"/>
                  </a:endParaRPr>
                </a:p>
              </p:txBody>
            </p:sp>
            <p:sp>
              <p:nvSpPr>
                <p:cNvPr id="46" name="TextBox 45"/>
                <p:cNvSpPr txBox="1"/>
                <p:nvPr/>
              </p:nvSpPr>
              <p:spPr>
                <a:xfrm>
                  <a:off x="7522804" y="170809"/>
                  <a:ext cx="425357" cy="29238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300" dirty="0" smtClean="0">
                      <a:ln>
                        <a:solidFill>
                          <a:srgbClr val="F3F3F3">
                            <a:alpha val="31000"/>
                          </a:srgbClr>
                        </a:solidFill>
                      </a:ln>
                      <a:solidFill>
                        <a:srgbClr val="F3F3F3"/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+mj-ea"/>
                      <a:ea typeface="+mj-ea"/>
                    </a:rPr>
                    <a:t>결론</a:t>
                  </a:r>
                  <a:endParaRPr lang="ko-KR" altLang="en-US" sz="1300" dirty="0">
                    <a:ln>
                      <a:solidFill>
                        <a:srgbClr val="F3F3F3">
                          <a:alpha val="31000"/>
                        </a:srgbClr>
                      </a:solidFill>
                    </a:ln>
                    <a:solidFill>
                      <a:srgbClr val="F3F3F3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+mj-ea"/>
                    <a:ea typeface="+mj-ea"/>
                  </a:endParaRPr>
                </a:p>
              </p:txBody>
            </p:sp>
            <p:sp>
              <p:nvSpPr>
                <p:cNvPr id="47" name="TextBox 46"/>
                <p:cNvSpPr txBox="1"/>
                <p:nvPr/>
              </p:nvSpPr>
              <p:spPr>
                <a:xfrm>
                  <a:off x="4986271" y="170809"/>
                  <a:ext cx="884667" cy="29238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300" dirty="0" smtClean="0">
                      <a:ln>
                        <a:solidFill>
                          <a:srgbClr val="F3F3F3">
                            <a:alpha val="31000"/>
                          </a:srgbClr>
                        </a:solidFill>
                      </a:ln>
                      <a:solidFill>
                        <a:srgbClr val="F3F3F3"/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+mj-ea"/>
                      <a:ea typeface="+mj-ea"/>
                    </a:rPr>
                    <a:t>데이터 탐색</a:t>
                  </a:r>
                  <a:endParaRPr lang="ko-KR" altLang="en-US" sz="1300" dirty="0">
                    <a:ln>
                      <a:solidFill>
                        <a:srgbClr val="F3F3F3">
                          <a:alpha val="31000"/>
                        </a:srgbClr>
                      </a:solidFill>
                    </a:ln>
                    <a:solidFill>
                      <a:srgbClr val="F3F3F3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+mj-ea"/>
                    <a:ea typeface="+mj-ea"/>
                  </a:endParaRPr>
                </a:p>
              </p:txBody>
            </p:sp>
          </p:grpSp>
        </p:grpSp>
        <p:sp>
          <p:nvSpPr>
            <p:cNvPr id="35" name="이등변 삼각형 34"/>
            <p:cNvSpPr/>
            <p:nvPr/>
          </p:nvSpPr>
          <p:spPr>
            <a:xfrm>
              <a:off x="8078090" y="457071"/>
              <a:ext cx="216024" cy="216024"/>
            </a:xfrm>
            <a:prstGeom prst="triangle">
              <a:avLst/>
            </a:prstGeom>
            <a:solidFill>
              <a:srgbClr val="DD811C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697313600"/>
              </p:ext>
            </p:extLst>
          </p:nvPr>
        </p:nvGraphicFramePr>
        <p:xfrm>
          <a:off x="251520" y="1389753"/>
          <a:ext cx="8640960" cy="4856832"/>
        </p:xfrm>
        <a:graphic>
          <a:graphicData uri="http://schemas.openxmlformats.org/drawingml/2006/table">
            <a:tbl>
              <a:tblPr firstRow="1" bandRow="1">
                <a:effectLst/>
                <a:tableStyleId>{073A0DAA-6AF3-43AB-8588-CEC1D06C72B9}</a:tableStyleId>
              </a:tblPr>
              <a:tblGrid>
                <a:gridCol w="1224136"/>
                <a:gridCol w="7416824"/>
              </a:tblGrid>
              <a:tr h="322807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5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유 형</a:t>
                      </a:r>
                      <a:endParaRPr lang="ko-KR" altLang="en-US" sz="1500" kern="1200" dirty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5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한 계 점</a:t>
                      </a:r>
                      <a:endParaRPr lang="ko-KR" altLang="en-US" sz="1500" kern="1200" dirty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anchor="ctr"/>
                </a:tc>
              </a:tr>
              <a:tr h="1318365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4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j-ea"/>
                          <a:cs typeface="+mn-cs"/>
                        </a:rPr>
                        <a:t>외부요인</a:t>
                      </a:r>
                      <a:endParaRPr lang="ko-KR" altLang="en-US" sz="1400" kern="1200" dirty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lnSpc>
                          <a:spcPct val="120000"/>
                        </a:lnSpc>
                        <a:buFont typeface="Arial" panose="020B0604020202020204" pitchFamily="34" charset="0"/>
                        <a:buChar char="•"/>
                      </a:pPr>
                      <a:endParaRPr lang="en-US" altLang="ko-KR" sz="120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  <a:p>
                      <a:pPr marL="0" indent="0" algn="l" defTabSz="914400" rtl="0" eaLnBrk="1" latinLnBrk="1" hangingPunct="1">
                        <a:lnSpc>
                          <a:spcPct val="12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j-ea"/>
                          <a:cs typeface="+mn-cs"/>
                        </a:rPr>
                        <a:t> 서울시 자전거 사고 통계 데이터를 확인하지 못함</a:t>
                      </a:r>
                      <a:endParaRPr lang="en-US" altLang="ko-KR" sz="120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  <a:p>
                      <a:pPr marL="0" indent="0" algn="l" defTabSz="914400" rtl="0" eaLnBrk="1" latinLnBrk="1" hangingPunct="1">
                        <a:lnSpc>
                          <a:spcPct val="120000"/>
                        </a:lnSpc>
                      </a:pP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chemeClr val="tx2"/>
                          </a:solidFill>
                          <a:latin typeface="+mj-ea"/>
                          <a:ea typeface="+mj-ea"/>
                          <a:cs typeface="+mn-cs"/>
                        </a:rPr>
                        <a:t>→ 자전거 사고 발생 건수는 공공자전거 수요</a:t>
                      </a:r>
                      <a:r>
                        <a:rPr lang="ko-KR" altLang="en-US" sz="1200" kern="1200" baseline="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chemeClr val="tx2"/>
                          </a:solidFill>
                          <a:latin typeface="+mj-ea"/>
                          <a:ea typeface="+mj-ea"/>
                          <a:cs typeface="+mn-cs"/>
                        </a:rPr>
                        <a:t> 예측에 있어서 중요한 변수로 사료되나 데이터 확인 불가</a:t>
                      </a:r>
                      <a:endParaRPr lang="en-US" altLang="ko-KR" sz="1200" kern="1200" baseline="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chemeClr val="tx2"/>
                        </a:solidFill>
                        <a:latin typeface="+mj-ea"/>
                        <a:ea typeface="+mj-ea"/>
                        <a:cs typeface="+mn-cs"/>
                      </a:endParaRPr>
                    </a:p>
                    <a:p>
                      <a:pPr marL="0" indent="0" algn="l" defTabSz="914400" rtl="0" eaLnBrk="1" latinLnBrk="1" hangingPunct="1">
                        <a:lnSpc>
                          <a:spcPct val="120000"/>
                        </a:lnSpc>
                      </a:pPr>
                      <a:r>
                        <a:rPr lang="ko-KR" altLang="en-US" sz="1200" kern="1200" baseline="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chemeClr val="tx2"/>
                          </a:solidFill>
                          <a:latin typeface="+mj-ea"/>
                          <a:ea typeface="+mj-ea"/>
                          <a:cs typeface="+mn-cs"/>
                        </a:rPr>
                        <a:t>해당 데이터 확보 시 수요 예측 알고리즘 성능 강화에 도움이 될 것으로 예상</a:t>
                      </a:r>
                      <a:endParaRPr lang="en-US" altLang="ko-KR" sz="120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chemeClr val="tx2"/>
                        </a:solidFill>
                        <a:latin typeface="+mj-ea"/>
                        <a:ea typeface="+mj-ea"/>
                        <a:cs typeface="+mn-cs"/>
                      </a:endParaRPr>
                    </a:p>
                    <a:p>
                      <a:pPr marL="0" indent="0" algn="l" defTabSz="914400" rtl="0" eaLnBrk="1" latinLnBrk="1" hangingPunct="1">
                        <a:lnSpc>
                          <a:spcPct val="120000"/>
                        </a:lnSpc>
                      </a:pPr>
                      <a:endParaRPr lang="en-US" altLang="ko-KR" sz="120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  <a:p>
                      <a:pPr marL="0" indent="0" algn="l" defTabSz="914400" rtl="0" eaLnBrk="1" latinLnBrk="1" hangingPunct="1">
                        <a:lnSpc>
                          <a:spcPct val="12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kern="1200" baseline="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j-ea"/>
                          <a:cs typeface="+mn-cs"/>
                        </a:rPr>
                        <a:t> 변수를 확보하는 데 있어서 지나치게 거시적인 요인</a:t>
                      </a:r>
                      <a:r>
                        <a:rPr lang="en-US" altLang="ko-KR" sz="1200" kern="1200" baseline="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j-ea"/>
                          <a:cs typeface="+mn-cs"/>
                        </a:rPr>
                        <a:t>(</a:t>
                      </a:r>
                      <a:r>
                        <a:rPr lang="ko-KR" altLang="en-US" sz="1200" kern="1200" baseline="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j-ea"/>
                          <a:cs typeface="+mn-cs"/>
                        </a:rPr>
                        <a:t>날씨</a:t>
                      </a:r>
                      <a:r>
                        <a:rPr lang="en-US" altLang="ko-KR" sz="1200" kern="1200" baseline="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j-ea"/>
                          <a:cs typeface="+mn-cs"/>
                        </a:rPr>
                        <a:t>, </a:t>
                      </a:r>
                      <a:r>
                        <a:rPr lang="ko-KR" altLang="en-US" sz="1200" kern="1200" baseline="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j-ea"/>
                          <a:cs typeface="+mn-cs"/>
                        </a:rPr>
                        <a:t>대기환경</a:t>
                      </a:r>
                      <a:r>
                        <a:rPr lang="en-US" altLang="ko-KR" sz="1200" kern="1200" baseline="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j-ea"/>
                          <a:cs typeface="+mn-cs"/>
                        </a:rPr>
                        <a:t>)</a:t>
                      </a:r>
                      <a:r>
                        <a:rPr lang="ko-KR" altLang="en-US" sz="1200" kern="1200" baseline="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j-ea"/>
                          <a:cs typeface="+mn-cs"/>
                        </a:rPr>
                        <a:t>에만 치중</a:t>
                      </a:r>
                      <a:endParaRPr lang="en-US" altLang="ko-KR" sz="120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  <a:p>
                      <a:pPr marL="0" indent="0" algn="l" defTabSz="914400" rtl="0" eaLnBrk="1" latinLnBrk="1" hangingPunct="1">
                        <a:lnSpc>
                          <a:spcPct val="12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chemeClr val="tx2"/>
                          </a:solidFill>
                          <a:latin typeface="+mj-ea"/>
                          <a:ea typeface="+mj-ea"/>
                          <a:cs typeface="+mn-cs"/>
                        </a:rPr>
                        <a:t>→</a:t>
                      </a:r>
                      <a:r>
                        <a:rPr lang="ko-KR" altLang="en-US" sz="1200" kern="1200" baseline="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chemeClr val="tx2"/>
                          </a:solidFill>
                          <a:latin typeface="+mj-ea"/>
                          <a:ea typeface="+mj-ea"/>
                          <a:cs typeface="+mn-cs"/>
                        </a:rPr>
                        <a:t> 설문지를 통하여 </a:t>
                      </a:r>
                      <a:r>
                        <a:rPr lang="en-US" altLang="ko-KR" sz="1200" kern="1200" baseline="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chemeClr val="tx2"/>
                          </a:solidFill>
                          <a:latin typeface="+mj-ea"/>
                          <a:ea typeface="+mj-ea"/>
                          <a:cs typeface="+mn-cs"/>
                        </a:rPr>
                        <a:t>‘</a:t>
                      </a:r>
                      <a:r>
                        <a:rPr lang="ko-KR" altLang="en-US" sz="1200" kern="1200" baseline="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chemeClr val="tx2"/>
                          </a:solidFill>
                          <a:latin typeface="+mj-ea"/>
                          <a:ea typeface="+mj-ea"/>
                          <a:cs typeface="+mn-cs"/>
                        </a:rPr>
                        <a:t>시민들의 공공자전거에 대한 인식</a:t>
                      </a:r>
                      <a:r>
                        <a:rPr lang="en-US" altLang="ko-KR" sz="1200" kern="1200" baseline="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chemeClr val="tx2"/>
                          </a:solidFill>
                          <a:latin typeface="+mj-ea"/>
                          <a:ea typeface="+mj-ea"/>
                          <a:cs typeface="+mn-cs"/>
                        </a:rPr>
                        <a:t>’</a:t>
                      </a:r>
                      <a:r>
                        <a:rPr lang="ko-KR" altLang="en-US" sz="1200" kern="1200" baseline="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chemeClr val="tx2"/>
                          </a:solidFill>
                          <a:latin typeface="+mj-ea"/>
                          <a:ea typeface="+mj-ea"/>
                          <a:cs typeface="+mn-cs"/>
                        </a:rPr>
                        <a:t> 조사를 통하여 보다 많은 파생변수 확보</a:t>
                      </a:r>
                      <a:endParaRPr lang="en-US" altLang="ko-KR" sz="1200" kern="1200" baseline="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chemeClr val="tx2"/>
                        </a:solidFill>
                        <a:latin typeface="+mj-ea"/>
                        <a:ea typeface="+mj-ea"/>
                        <a:cs typeface="+mn-cs"/>
                      </a:endParaRPr>
                    </a:p>
                    <a:p>
                      <a:pPr marL="0" indent="0" algn="l" defTabSz="914400" rtl="0" eaLnBrk="1" latinLnBrk="1" hangingPunct="1">
                        <a:lnSpc>
                          <a:spcPct val="12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200" kern="1200" baseline="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chemeClr val="tx2"/>
                          </a:solidFill>
                          <a:latin typeface="+mj-ea"/>
                          <a:ea typeface="+mj-ea"/>
                          <a:cs typeface="+mn-cs"/>
                        </a:rPr>
                        <a:t>즉</a:t>
                      </a:r>
                      <a:r>
                        <a:rPr lang="en-US" altLang="ko-KR" sz="1200" kern="1200" baseline="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chemeClr val="tx2"/>
                          </a:solidFill>
                          <a:latin typeface="+mj-ea"/>
                          <a:ea typeface="+mj-ea"/>
                          <a:cs typeface="+mn-cs"/>
                        </a:rPr>
                        <a:t>, </a:t>
                      </a:r>
                      <a:r>
                        <a:rPr lang="ko-KR" altLang="en-US" sz="1200" kern="1200" baseline="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chemeClr val="tx2"/>
                          </a:solidFill>
                          <a:latin typeface="+mj-ea"/>
                          <a:ea typeface="+mj-ea"/>
                          <a:cs typeface="+mn-cs"/>
                        </a:rPr>
                        <a:t>미시적 요인</a:t>
                      </a:r>
                      <a:r>
                        <a:rPr lang="en-US" altLang="ko-KR" sz="1200" kern="1200" baseline="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chemeClr val="tx2"/>
                          </a:solidFill>
                          <a:latin typeface="+mj-ea"/>
                          <a:ea typeface="+mj-ea"/>
                          <a:cs typeface="+mn-cs"/>
                        </a:rPr>
                        <a:t>(</a:t>
                      </a:r>
                      <a:r>
                        <a:rPr lang="ko-KR" altLang="en-US" sz="1200" kern="1200" baseline="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chemeClr val="tx2"/>
                          </a:solidFill>
                          <a:latin typeface="+mj-ea"/>
                          <a:ea typeface="+mj-ea"/>
                          <a:cs typeface="+mn-cs"/>
                        </a:rPr>
                        <a:t>시민들의 인식</a:t>
                      </a:r>
                      <a:r>
                        <a:rPr lang="en-US" altLang="ko-KR" sz="1200" kern="1200" baseline="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chemeClr val="tx2"/>
                          </a:solidFill>
                          <a:latin typeface="+mj-ea"/>
                          <a:ea typeface="+mj-ea"/>
                          <a:cs typeface="+mn-cs"/>
                        </a:rPr>
                        <a:t>)</a:t>
                      </a:r>
                      <a:r>
                        <a:rPr lang="ko-KR" altLang="en-US" sz="1200" kern="1200" baseline="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chemeClr val="tx2"/>
                          </a:solidFill>
                          <a:latin typeface="+mj-ea"/>
                          <a:ea typeface="+mj-ea"/>
                          <a:cs typeface="+mn-cs"/>
                        </a:rPr>
                        <a:t>에 대한 접근성도 필요</a:t>
                      </a:r>
                      <a:endParaRPr lang="en-US" altLang="ko-KR" sz="1200" kern="1200" baseline="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chemeClr val="tx2"/>
                        </a:solidFill>
                        <a:latin typeface="+mj-ea"/>
                        <a:ea typeface="+mj-ea"/>
                        <a:cs typeface="+mn-cs"/>
                      </a:endParaRPr>
                    </a:p>
                    <a:p>
                      <a:pPr marL="0" indent="0" algn="l" defTabSz="914400" rtl="0" eaLnBrk="1" latinLnBrk="1" hangingPunct="1">
                        <a:lnSpc>
                          <a:spcPct val="12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120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chemeClr val="tx2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/>
                </a:tc>
              </a:tr>
              <a:tr h="2467481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4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j-ea"/>
                          <a:cs typeface="+mn-cs"/>
                        </a:rPr>
                        <a:t>데이터 확보</a:t>
                      </a:r>
                      <a:endParaRPr lang="ko-KR" altLang="en-US" sz="1400" kern="1200" dirty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lnSpc>
                          <a:spcPct val="12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j-ea"/>
                          <a:cs typeface="+mn-cs"/>
                        </a:rPr>
                        <a:t> 서울시 공공자전거 수요 데이터 양이 충분하지 않음</a:t>
                      </a:r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j-ea"/>
                          <a:cs typeface="+mn-cs"/>
                        </a:rPr>
                        <a:t> </a:t>
                      </a:r>
                    </a:p>
                    <a:p>
                      <a:pPr marL="0" indent="0" algn="l" defTabSz="914400" rtl="0" eaLnBrk="1" latinLnBrk="1" hangingPunct="1">
                        <a:lnSpc>
                          <a:spcPct val="120000"/>
                        </a:lnSpc>
                        <a:buFontTx/>
                        <a:buNone/>
                      </a:pP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chemeClr val="tx2"/>
                          </a:solidFill>
                          <a:latin typeface="+mj-ea"/>
                          <a:ea typeface="+mj-ea"/>
                          <a:cs typeface="+mn-cs"/>
                        </a:rPr>
                        <a:t>→ </a:t>
                      </a:r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chemeClr val="tx2"/>
                          </a:solidFill>
                          <a:latin typeface="+mj-ea"/>
                          <a:ea typeface="+mj-ea"/>
                          <a:cs typeface="+mn-cs"/>
                        </a:rPr>
                        <a:t>2015</a:t>
                      </a: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chemeClr val="tx2"/>
                          </a:solidFill>
                          <a:latin typeface="+mj-ea"/>
                          <a:ea typeface="+mj-ea"/>
                          <a:cs typeface="+mn-cs"/>
                        </a:rPr>
                        <a:t>년 </a:t>
                      </a:r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chemeClr val="tx2"/>
                          </a:solidFill>
                          <a:latin typeface="+mj-ea"/>
                          <a:ea typeface="+mj-ea"/>
                          <a:cs typeface="+mn-cs"/>
                        </a:rPr>
                        <a:t>9</a:t>
                      </a: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chemeClr val="tx2"/>
                          </a:solidFill>
                          <a:latin typeface="+mj-ea"/>
                          <a:ea typeface="+mj-ea"/>
                          <a:cs typeface="+mn-cs"/>
                        </a:rPr>
                        <a:t>월</a:t>
                      </a:r>
                      <a:r>
                        <a:rPr lang="ko-KR" altLang="en-US" sz="1200" kern="1200" baseline="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chemeClr val="tx2"/>
                          </a:solidFill>
                          <a:latin typeface="+mj-ea"/>
                          <a:ea typeface="+mj-ea"/>
                          <a:cs typeface="+mn-cs"/>
                        </a:rPr>
                        <a:t> </a:t>
                      </a:r>
                      <a:r>
                        <a:rPr lang="ko-KR" altLang="en-US" sz="1200" kern="1200" baseline="0" dirty="0" err="1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chemeClr val="tx2"/>
                          </a:solidFill>
                          <a:latin typeface="+mj-ea"/>
                          <a:ea typeface="+mj-ea"/>
                          <a:cs typeface="+mn-cs"/>
                        </a:rPr>
                        <a:t>부터</a:t>
                      </a:r>
                      <a:r>
                        <a:rPr lang="ko-KR" altLang="en-US" sz="1200" kern="1200" baseline="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chemeClr val="tx2"/>
                          </a:solidFill>
                          <a:latin typeface="+mj-ea"/>
                          <a:ea typeface="+mj-ea"/>
                          <a:cs typeface="+mn-cs"/>
                        </a:rPr>
                        <a:t> 시행 되었기 때문에 충분한 데이터 확보 무리</a:t>
                      </a:r>
                      <a:r>
                        <a:rPr lang="en-US" altLang="ko-KR" sz="1200" kern="1200" baseline="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chemeClr val="tx2"/>
                          </a:solidFill>
                          <a:latin typeface="+mj-ea"/>
                          <a:ea typeface="+mj-ea"/>
                          <a:cs typeface="+mn-cs"/>
                        </a:rPr>
                        <a:t>(</a:t>
                      </a:r>
                      <a:r>
                        <a:rPr lang="ko-KR" altLang="en-US" sz="1200" kern="1200" baseline="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chemeClr val="tx2"/>
                          </a:solidFill>
                          <a:latin typeface="+mj-ea"/>
                          <a:ea typeface="+mj-ea"/>
                          <a:cs typeface="+mn-cs"/>
                        </a:rPr>
                        <a:t>시간이 지남에 따라 데이터 축적이 해결</a:t>
                      </a:r>
                      <a:r>
                        <a:rPr lang="en-US" altLang="ko-KR" sz="1200" kern="1200" baseline="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chemeClr val="tx2"/>
                          </a:solidFill>
                          <a:latin typeface="+mj-ea"/>
                          <a:ea typeface="+mj-ea"/>
                          <a:cs typeface="+mn-cs"/>
                        </a:rPr>
                        <a:t>)</a:t>
                      </a:r>
                      <a:endParaRPr lang="en-US" altLang="ko-KR" sz="120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chemeClr val="tx2"/>
                        </a:solidFill>
                        <a:latin typeface="+mj-ea"/>
                        <a:ea typeface="+mj-ea"/>
                        <a:cs typeface="+mn-cs"/>
                      </a:endParaRPr>
                    </a:p>
                    <a:p>
                      <a:pPr marL="0" indent="0" algn="l" defTabSz="914400" rtl="0" eaLnBrk="1" latinLnBrk="1" hangingPunct="1">
                        <a:lnSpc>
                          <a:spcPct val="120000"/>
                        </a:lnSpc>
                        <a:buFont typeface="+mj-lt"/>
                        <a:buNone/>
                      </a:pPr>
                      <a:endParaRPr lang="en-US" altLang="ko-KR" sz="120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  <a:p>
                      <a:pPr marL="0" indent="0" algn="l" defTabSz="914400" rtl="0" eaLnBrk="1" latinLnBrk="1" hangingPunct="1">
                        <a:lnSpc>
                          <a:spcPct val="12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j-ea"/>
                          <a:cs typeface="+mn-cs"/>
                        </a:rPr>
                        <a:t> 서울시 각 구 별 정확한 날씨</a:t>
                      </a:r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j-ea"/>
                          <a:cs typeface="+mn-cs"/>
                        </a:rPr>
                        <a:t>, </a:t>
                      </a: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j-ea"/>
                          <a:cs typeface="+mn-cs"/>
                        </a:rPr>
                        <a:t>대기환경 등 기상에 관한 데이터 확인 못함</a:t>
                      </a:r>
                      <a:endParaRPr lang="en-US" altLang="ko-KR" sz="120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  <a:p>
                      <a:pPr marL="0" indent="0" algn="l" defTabSz="914400" rtl="0" eaLnBrk="1" latinLnBrk="1" hangingPunct="1">
                        <a:lnSpc>
                          <a:spcPct val="12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chemeClr val="tx2"/>
                          </a:solidFill>
                          <a:latin typeface="+mj-ea"/>
                          <a:ea typeface="+mj-ea"/>
                          <a:cs typeface="+mn-cs"/>
                        </a:rPr>
                        <a:t>→ 더 정확한 기상정보를 이용하기 위해서는 각 구에서의 실측조사가 필요함</a:t>
                      </a:r>
                      <a:endParaRPr lang="en-US" altLang="ko-KR" sz="120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chemeClr val="tx2"/>
                        </a:solidFill>
                        <a:latin typeface="+mj-ea"/>
                        <a:ea typeface="+mn-ea"/>
                        <a:cs typeface="+mn-cs"/>
                      </a:endParaRPr>
                    </a:p>
                    <a:p>
                      <a:pPr marL="0" indent="0" algn="l" defTabSz="914400" rtl="0" eaLnBrk="1" latinLnBrk="1" hangingPunct="1">
                        <a:lnSpc>
                          <a:spcPct val="120000"/>
                        </a:lnSpc>
                        <a:buFont typeface="+mj-lt"/>
                        <a:buNone/>
                      </a:pPr>
                      <a:endParaRPr lang="en-US" altLang="ko-KR" sz="120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  <a:p>
                      <a:pPr marL="0" indent="0" algn="l" defTabSz="914400" rtl="0" eaLnBrk="1" latinLnBrk="1" hangingPunct="1">
                        <a:lnSpc>
                          <a:spcPct val="12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j-ea"/>
                          <a:cs typeface="+mn-cs"/>
                        </a:rPr>
                        <a:t> </a:t>
                      </a:r>
                      <a:r>
                        <a:rPr lang="en-US" altLang="ko-KR" sz="1200" kern="1200" dirty="0" err="1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j-ea"/>
                          <a:cs typeface="+mn-cs"/>
                        </a:rPr>
                        <a:t>knn</a:t>
                      </a:r>
                      <a:r>
                        <a:rPr lang="en-US" altLang="ko-KR" sz="1200" kern="1200" baseline="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j-ea"/>
                          <a:cs typeface="+mn-cs"/>
                        </a:rPr>
                        <a:t> imputation</a:t>
                      </a: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j-ea"/>
                          <a:cs typeface="+mn-cs"/>
                        </a:rPr>
                        <a:t>을 이용한 추정치이기 때문에 오차가능성이 존재</a:t>
                      </a:r>
                      <a:endParaRPr lang="en-US" altLang="ko-KR" sz="120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  <a:p>
                      <a:pPr marL="0" indent="0" algn="l" defTabSz="914400" rtl="0" eaLnBrk="1" latinLnBrk="1" hangingPunct="1">
                        <a:lnSpc>
                          <a:spcPct val="12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chemeClr val="tx2"/>
                          </a:solidFill>
                          <a:latin typeface="+mj-ea"/>
                          <a:ea typeface="+mj-ea"/>
                          <a:cs typeface="+mn-cs"/>
                        </a:rPr>
                        <a:t>→ </a:t>
                      </a:r>
                      <a:r>
                        <a:rPr lang="en-US" altLang="ko-KR" sz="1200" kern="1200" dirty="0" err="1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chemeClr val="tx2"/>
                          </a:solidFill>
                          <a:latin typeface="+mj-ea"/>
                          <a:ea typeface="+mj-ea"/>
                          <a:cs typeface="+mn-cs"/>
                        </a:rPr>
                        <a:t>kriging</a:t>
                      </a:r>
                      <a:r>
                        <a:rPr lang="en-US" altLang="ko-KR" sz="1200" kern="1200" baseline="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chemeClr val="tx2"/>
                          </a:solidFill>
                          <a:latin typeface="+mj-ea"/>
                          <a:ea typeface="+mj-ea"/>
                          <a:cs typeface="+mn-cs"/>
                        </a:rPr>
                        <a:t> imputation, IDW </a:t>
                      </a:r>
                      <a:r>
                        <a:rPr lang="en-US" altLang="ko-KR" sz="1200" kern="1200" baseline="0" dirty="0" err="1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chemeClr val="tx2"/>
                          </a:solidFill>
                          <a:latin typeface="+mj-ea"/>
                          <a:ea typeface="+mj-ea"/>
                          <a:cs typeface="+mn-cs"/>
                        </a:rPr>
                        <a:t>inputation</a:t>
                      </a:r>
                      <a:r>
                        <a:rPr lang="en-US" altLang="ko-KR" sz="1200" kern="1200" baseline="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chemeClr val="tx2"/>
                          </a:solidFill>
                          <a:latin typeface="+mj-ea"/>
                          <a:ea typeface="+mj-ea"/>
                          <a:cs typeface="+mn-cs"/>
                        </a:rPr>
                        <a:t> </a:t>
                      </a:r>
                      <a:r>
                        <a:rPr lang="ko-KR" altLang="en-US" sz="1200" kern="1200" baseline="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chemeClr val="tx2"/>
                          </a:solidFill>
                          <a:latin typeface="+mj-ea"/>
                          <a:ea typeface="+mj-ea"/>
                          <a:cs typeface="+mn-cs"/>
                        </a:rPr>
                        <a:t>등 공간 </a:t>
                      </a:r>
                      <a:r>
                        <a:rPr lang="ko-KR" altLang="en-US" sz="1200" kern="1200" baseline="0" dirty="0" err="1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chemeClr val="tx2"/>
                          </a:solidFill>
                          <a:latin typeface="+mj-ea"/>
                          <a:ea typeface="+mj-ea"/>
                          <a:cs typeface="+mn-cs"/>
                        </a:rPr>
                        <a:t>보간법을</a:t>
                      </a:r>
                      <a:r>
                        <a:rPr lang="ko-KR" altLang="en-US" sz="1200" kern="1200" baseline="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chemeClr val="tx2"/>
                          </a:solidFill>
                          <a:latin typeface="+mj-ea"/>
                          <a:ea typeface="+mj-ea"/>
                          <a:cs typeface="+mn-cs"/>
                        </a:rPr>
                        <a:t> 통해 추정이 가능하지만 이 역시 오차가능성이 존재하므로 근본적인 해결책은 아님</a:t>
                      </a:r>
                      <a:endParaRPr lang="en-US" altLang="ko-KR" sz="120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chemeClr val="tx2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208258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직사각형 37"/>
          <p:cNvSpPr/>
          <p:nvPr/>
        </p:nvSpPr>
        <p:spPr>
          <a:xfrm flipV="1">
            <a:off x="0" y="6551967"/>
            <a:ext cx="9144000" cy="357095"/>
          </a:xfrm>
          <a:prstGeom prst="rect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9" name="직선 연결선 38"/>
          <p:cNvCxnSpPr/>
          <p:nvPr/>
        </p:nvCxnSpPr>
        <p:spPr>
          <a:xfrm flipH="1">
            <a:off x="0" y="6491436"/>
            <a:ext cx="9144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/>
          <p:cNvSpPr/>
          <p:nvPr/>
        </p:nvSpPr>
        <p:spPr>
          <a:xfrm>
            <a:off x="0" y="-2070"/>
            <a:ext cx="9144000" cy="622758"/>
          </a:xfrm>
          <a:prstGeom prst="rect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n>
                <a:solidFill>
                  <a:srgbClr val="F3F3F3">
                    <a:alpha val="30000"/>
                  </a:srgbClr>
                </a:solidFill>
              </a:ln>
              <a:solidFill>
                <a:srgbClr val="F3F3F3"/>
              </a:solidFill>
              <a:latin typeface="Helvetica" pitchFamily="34" charset="0"/>
            </a:endParaRPr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655E36B0-F3F2-466F-8968-79D13CE48AA2}" type="slidenum">
              <a:rPr lang="en-US" altLang="ko-KR" smtClean="0"/>
              <a:pPr algn="r"/>
              <a:t>44</a:t>
            </a:fld>
            <a:endParaRPr lang="en-US" dirty="0"/>
          </a:p>
        </p:txBody>
      </p:sp>
      <p:pic>
        <p:nvPicPr>
          <p:cNvPr id="1026" name="Picture 2" descr="자전거에 대한 이미지 검색결과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>
            <a:lum bright="-24000" contrast="21000"/>
          </a:blip>
          <a:srcRect/>
          <a:stretch>
            <a:fillRect/>
          </a:stretch>
        </p:blipFill>
        <p:spPr bwMode="auto">
          <a:xfrm>
            <a:off x="11574" y="632263"/>
            <a:ext cx="9115200" cy="5889824"/>
          </a:xfrm>
          <a:prstGeom prst="rect">
            <a:avLst/>
          </a:prstGeom>
          <a:noFill/>
        </p:spPr>
      </p:pic>
      <p:grpSp>
        <p:nvGrpSpPr>
          <p:cNvPr id="30" name="그룹 29"/>
          <p:cNvGrpSpPr/>
          <p:nvPr/>
        </p:nvGrpSpPr>
        <p:grpSpPr>
          <a:xfrm>
            <a:off x="1993482" y="1916832"/>
            <a:ext cx="5094436" cy="1620604"/>
            <a:chOff x="3825094" y="2662109"/>
            <a:chExt cx="2592286" cy="929732"/>
          </a:xfrm>
        </p:grpSpPr>
        <p:sp>
          <p:nvSpPr>
            <p:cNvPr id="4" name="직사각형 3"/>
            <p:cNvSpPr/>
            <p:nvPr/>
          </p:nvSpPr>
          <p:spPr>
            <a:xfrm>
              <a:off x="3825094" y="3221044"/>
              <a:ext cx="2592286" cy="370797"/>
            </a:xfrm>
            <a:prstGeom prst="rect">
              <a:avLst/>
            </a:prstGeom>
            <a:effectLst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36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" pitchFamily="50" charset="-127"/>
                  <a:ea typeface="나눔고딕" pitchFamily="50" charset="-127"/>
                </a:rPr>
                <a:t>Q &amp; A</a:t>
              </a:r>
              <a:endParaRPr lang="ko-KR" altLang="en-US" sz="3600" dirty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endParaRPr>
            </a:p>
          </p:txBody>
        </p:sp>
        <p:grpSp>
          <p:nvGrpSpPr>
            <p:cNvPr id="14" name="그룹 13"/>
            <p:cNvGrpSpPr/>
            <p:nvPr/>
          </p:nvGrpSpPr>
          <p:grpSpPr>
            <a:xfrm>
              <a:off x="4418122" y="2662109"/>
              <a:ext cx="1214715" cy="494395"/>
              <a:chOff x="7597943" y="5253333"/>
              <a:chExt cx="1214715" cy="494395"/>
            </a:xfrm>
          </p:grpSpPr>
          <p:sp>
            <p:nvSpPr>
              <p:cNvPr id="15" name="직사각형 14"/>
              <p:cNvSpPr/>
              <p:nvPr/>
            </p:nvSpPr>
            <p:spPr>
              <a:xfrm>
                <a:off x="7737736" y="5253333"/>
                <a:ext cx="464176" cy="467841"/>
              </a:xfrm>
              <a:prstGeom prst="rect">
                <a:avLst/>
              </a:prstGeom>
              <a:solidFill>
                <a:srgbClr val="DD811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4400"/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7597943" y="5253333"/>
                <a:ext cx="1214715" cy="49439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ko-KR"/>
                </a:defPPr>
                <a:lvl1pPr algn="ctr">
                  <a:defRPr sz="2400">
                    <a:ln>
                      <a:solidFill>
                        <a:schemeClr val="tx1">
                          <a:alpha val="30000"/>
                        </a:schemeClr>
                      </a:solidFill>
                    </a:ln>
                    <a:latin typeface="Helvetica" pitchFamily="34" charset="0"/>
                  </a:defRPr>
                </a:lvl1pPr>
              </a:lstStyle>
              <a:p>
                <a:r>
                  <a:rPr lang="en-US" altLang="ko-KR" sz="3200" b="1" dirty="0" smtClean="0">
                    <a:ln w="3175">
                      <a:solidFill>
                        <a:srgbClr val="FFFFFF">
                          <a:alpha val="30000"/>
                        </a:srgbClr>
                      </a:solidFill>
                    </a:ln>
                    <a:solidFill>
                      <a:srgbClr val="FFFFFF"/>
                    </a:solidFill>
                  </a:rPr>
                  <a:t>    </a:t>
                </a:r>
                <a:r>
                  <a:rPr lang="en-US" altLang="ko-KR" sz="5000" b="1" dirty="0" smtClean="0">
                    <a:ln w="3175">
                      <a:solidFill>
                        <a:srgbClr val="FFFFFF">
                          <a:alpha val="30000"/>
                        </a:srgbClr>
                      </a:solidFill>
                    </a:ln>
                    <a:solidFill>
                      <a:srgbClr val="FFFFFF"/>
                    </a:solidFill>
                  </a:rPr>
                  <a:t>T</a:t>
                </a:r>
                <a:r>
                  <a:rPr lang="en-US" altLang="ko-KR" sz="2500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고딕" panose="020B0600000101010101" charset="-127"/>
                    <a:ea typeface="나눔고딕" panose="020B0600000101010101" charset="-127"/>
                  </a:rPr>
                  <a:t>hank you</a:t>
                </a:r>
                <a:endParaRPr lang="en-US" altLang="ko-KR" sz="25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" panose="020B0600000101010101" charset="-127"/>
                  <a:ea typeface="나눔고딕" panose="020B0600000101010101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xmlns="" val="4055549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/>
          <p:cNvSpPr/>
          <p:nvPr/>
        </p:nvSpPr>
        <p:spPr>
          <a:xfrm flipV="1">
            <a:off x="0" y="6551967"/>
            <a:ext cx="9144000" cy="357095"/>
          </a:xfrm>
          <a:prstGeom prst="rect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 flipH="1">
            <a:off x="0" y="668269"/>
            <a:ext cx="9144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그룹 54"/>
          <p:cNvGrpSpPr/>
          <p:nvPr/>
        </p:nvGrpSpPr>
        <p:grpSpPr>
          <a:xfrm>
            <a:off x="0" y="-2070"/>
            <a:ext cx="9144000" cy="675165"/>
            <a:chOff x="0" y="-2070"/>
            <a:chExt cx="9144000" cy="675165"/>
          </a:xfrm>
        </p:grpSpPr>
        <p:sp>
          <p:nvSpPr>
            <p:cNvPr id="4" name="직사각형 3"/>
            <p:cNvSpPr/>
            <p:nvPr/>
          </p:nvSpPr>
          <p:spPr>
            <a:xfrm>
              <a:off x="0" y="-2070"/>
              <a:ext cx="9144000" cy="622758"/>
            </a:xfrm>
            <a:prstGeom prst="rect">
              <a:avLst/>
            </a:prstGeom>
            <a:solidFill>
              <a:srgbClr val="3131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6" name="그룹 15"/>
            <p:cNvGrpSpPr/>
            <p:nvPr/>
          </p:nvGrpSpPr>
          <p:grpSpPr>
            <a:xfrm>
              <a:off x="329625" y="170809"/>
              <a:ext cx="8100027" cy="292388"/>
              <a:chOff x="1297980" y="170809"/>
              <a:chExt cx="6650181" cy="292388"/>
            </a:xfrm>
          </p:grpSpPr>
          <p:grpSp>
            <p:nvGrpSpPr>
              <p:cNvPr id="15" name="그룹 14"/>
              <p:cNvGrpSpPr/>
              <p:nvPr/>
            </p:nvGrpSpPr>
            <p:grpSpPr>
              <a:xfrm>
                <a:off x="1297980" y="170809"/>
                <a:ext cx="3541672" cy="292388"/>
                <a:chOff x="1297980" y="170809"/>
                <a:chExt cx="3541672" cy="292388"/>
              </a:xfrm>
            </p:grpSpPr>
            <p:sp>
              <p:nvSpPr>
                <p:cNvPr id="8" name="TextBox 7"/>
                <p:cNvSpPr txBox="1"/>
                <p:nvPr/>
              </p:nvSpPr>
              <p:spPr>
                <a:xfrm>
                  <a:off x="2034722" y="170809"/>
                  <a:ext cx="1221349" cy="29238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300" dirty="0" smtClean="0">
                      <a:ln>
                        <a:solidFill>
                          <a:srgbClr val="F3F3F3">
                            <a:alpha val="31000"/>
                          </a:srgbClr>
                        </a:solidFill>
                      </a:ln>
                      <a:solidFill>
                        <a:srgbClr val="F3F3F3"/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+mj-ea"/>
                      <a:ea typeface="+mj-ea"/>
                    </a:rPr>
                    <a:t>데이터 정의서</a:t>
                  </a:r>
                  <a:endParaRPr lang="ko-KR" altLang="en-US" sz="1300" dirty="0">
                    <a:ln>
                      <a:solidFill>
                        <a:srgbClr val="F3F3F3">
                          <a:alpha val="31000"/>
                        </a:srgbClr>
                      </a:solidFill>
                    </a:ln>
                    <a:solidFill>
                      <a:srgbClr val="F3F3F3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+mj-ea"/>
                    <a:ea typeface="+mj-ea"/>
                  </a:endParaRPr>
                </a:p>
              </p:txBody>
            </p:sp>
            <p:sp>
              <p:nvSpPr>
                <p:cNvPr id="9" name="TextBox 8"/>
                <p:cNvSpPr txBox="1"/>
                <p:nvPr/>
              </p:nvSpPr>
              <p:spPr>
                <a:xfrm>
                  <a:off x="3242033" y="170809"/>
                  <a:ext cx="1597619" cy="29238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300" dirty="0" smtClean="0">
                      <a:ln>
                        <a:solidFill>
                          <a:srgbClr val="F3F3F3">
                            <a:alpha val="31000"/>
                          </a:srgbClr>
                        </a:solidFill>
                      </a:ln>
                      <a:solidFill>
                        <a:srgbClr val="F3F3F3"/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+mj-ea"/>
                      <a:ea typeface="+mj-ea"/>
                    </a:rPr>
                    <a:t>데이터 검증 결과서</a:t>
                  </a:r>
                  <a:endParaRPr lang="ko-KR" altLang="en-US" sz="1300" dirty="0">
                    <a:ln>
                      <a:solidFill>
                        <a:srgbClr val="F3F3F3">
                          <a:alpha val="31000"/>
                        </a:srgbClr>
                      </a:solidFill>
                    </a:ln>
                    <a:solidFill>
                      <a:srgbClr val="F3F3F3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+mj-ea"/>
                    <a:ea typeface="+mj-ea"/>
                  </a:endParaRPr>
                </a:p>
              </p:txBody>
            </p:sp>
            <p:sp>
              <p:nvSpPr>
                <p:cNvPr id="10" name="TextBox 9"/>
                <p:cNvSpPr txBox="1"/>
                <p:nvPr/>
              </p:nvSpPr>
              <p:spPr>
                <a:xfrm>
                  <a:off x="1297980" y="170809"/>
                  <a:ext cx="726418" cy="29238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300" dirty="0" smtClean="0">
                      <a:ln>
                        <a:solidFill>
                          <a:srgbClr val="F3F3F3">
                            <a:alpha val="31000"/>
                          </a:srgbClr>
                        </a:solidFill>
                      </a:ln>
                      <a:solidFill>
                        <a:srgbClr val="F3F3F3"/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+mj-ea"/>
                      <a:ea typeface="+mj-ea"/>
                    </a:rPr>
                    <a:t>분석개요</a:t>
                  </a:r>
                  <a:endParaRPr lang="en-US" altLang="ko-KR" sz="1300" dirty="0" smtClean="0">
                    <a:ln>
                      <a:solidFill>
                        <a:srgbClr val="F3F3F3">
                          <a:alpha val="31000"/>
                        </a:srgbClr>
                      </a:solidFill>
                    </a:ln>
                    <a:solidFill>
                      <a:srgbClr val="F3F3F3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+mj-ea"/>
                    <a:ea typeface="+mj-ea"/>
                  </a:endParaRPr>
                </a:p>
              </p:txBody>
            </p:sp>
          </p:grpSp>
          <p:grpSp>
            <p:nvGrpSpPr>
              <p:cNvPr id="14" name="그룹 13"/>
              <p:cNvGrpSpPr/>
              <p:nvPr/>
            </p:nvGrpSpPr>
            <p:grpSpPr>
              <a:xfrm>
                <a:off x="4986271" y="170809"/>
                <a:ext cx="2961890" cy="292388"/>
                <a:chOff x="4986271" y="170809"/>
                <a:chExt cx="2961890" cy="292388"/>
              </a:xfrm>
            </p:grpSpPr>
            <p:sp>
              <p:nvSpPr>
                <p:cNvPr id="11" name="TextBox 10"/>
                <p:cNvSpPr txBox="1"/>
                <p:nvPr/>
              </p:nvSpPr>
              <p:spPr>
                <a:xfrm>
                  <a:off x="6071325" y="170809"/>
                  <a:ext cx="1343979" cy="29238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300" dirty="0" smtClean="0">
                      <a:ln>
                        <a:solidFill>
                          <a:srgbClr val="F3F3F3">
                            <a:alpha val="31000"/>
                          </a:srgbClr>
                        </a:solidFill>
                      </a:ln>
                      <a:solidFill>
                        <a:srgbClr val="F3F3F3"/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+mj-ea"/>
                      <a:ea typeface="+mj-ea"/>
                    </a:rPr>
                    <a:t>데이터 분석 보고서</a:t>
                  </a:r>
                  <a:endParaRPr lang="ko-KR" altLang="en-US" sz="1300" dirty="0">
                    <a:ln>
                      <a:solidFill>
                        <a:srgbClr val="F3F3F3">
                          <a:alpha val="31000"/>
                        </a:srgbClr>
                      </a:solidFill>
                    </a:ln>
                    <a:solidFill>
                      <a:srgbClr val="F3F3F3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+mj-ea"/>
                    <a:ea typeface="+mj-ea"/>
                  </a:endParaRPr>
                </a:p>
              </p:txBody>
            </p:sp>
            <p:sp>
              <p:nvSpPr>
                <p:cNvPr id="12" name="TextBox 11"/>
                <p:cNvSpPr txBox="1"/>
                <p:nvPr/>
              </p:nvSpPr>
              <p:spPr>
                <a:xfrm>
                  <a:off x="7522804" y="170809"/>
                  <a:ext cx="425357" cy="29238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300" dirty="0" smtClean="0">
                      <a:ln>
                        <a:solidFill>
                          <a:srgbClr val="F3F3F3">
                            <a:alpha val="31000"/>
                          </a:srgbClr>
                        </a:solidFill>
                      </a:ln>
                      <a:solidFill>
                        <a:srgbClr val="F3F3F3"/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+mj-ea"/>
                      <a:ea typeface="+mj-ea"/>
                    </a:rPr>
                    <a:t>결론</a:t>
                  </a:r>
                  <a:endParaRPr lang="ko-KR" altLang="en-US" sz="1300" dirty="0">
                    <a:ln>
                      <a:solidFill>
                        <a:srgbClr val="F3F3F3">
                          <a:alpha val="31000"/>
                        </a:srgbClr>
                      </a:solidFill>
                    </a:ln>
                    <a:solidFill>
                      <a:srgbClr val="F3F3F3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+mj-ea"/>
                    <a:ea typeface="+mj-ea"/>
                  </a:endParaRPr>
                </a:p>
              </p:txBody>
            </p:sp>
            <p:sp>
              <p:nvSpPr>
                <p:cNvPr id="13" name="TextBox 12"/>
                <p:cNvSpPr txBox="1"/>
                <p:nvPr/>
              </p:nvSpPr>
              <p:spPr>
                <a:xfrm>
                  <a:off x="4986271" y="170809"/>
                  <a:ext cx="884667" cy="29238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300" dirty="0" smtClean="0">
                      <a:ln>
                        <a:solidFill>
                          <a:srgbClr val="F3F3F3">
                            <a:alpha val="31000"/>
                          </a:srgbClr>
                        </a:solidFill>
                      </a:ln>
                      <a:solidFill>
                        <a:srgbClr val="F3F3F3"/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+mj-ea"/>
                      <a:ea typeface="+mj-ea"/>
                    </a:rPr>
                    <a:t>데이터 탐색</a:t>
                  </a:r>
                  <a:endParaRPr lang="ko-KR" altLang="en-US" sz="1300" dirty="0">
                    <a:ln>
                      <a:solidFill>
                        <a:srgbClr val="F3F3F3">
                          <a:alpha val="31000"/>
                        </a:srgbClr>
                      </a:solidFill>
                    </a:ln>
                    <a:solidFill>
                      <a:srgbClr val="F3F3F3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+mj-ea"/>
                    <a:ea typeface="+mj-ea"/>
                  </a:endParaRPr>
                </a:p>
              </p:txBody>
            </p:sp>
          </p:grpSp>
        </p:grpSp>
        <p:sp>
          <p:nvSpPr>
            <p:cNvPr id="24" name="이등변 삼각형 23"/>
            <p:cNvSpPr/>
            <p:nvPr/>
          </p:nvSpPr>
          <p:spPr>
            <a:xfrm>
              <a:off x="642910" y="457071"/>
              <a:ext cx="216024" cy="216024"/>
            </a:xfrm>
            <a:prstGeom prst="triangle">
              <a:avLst/>
            </a:prstGeom>
            <a:solidFill>
              <a:srgbClr val="DD811C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3" name="직선 연결선 22"/>
          <p:cNvCxnSpPr/>
          <p:nvPr/>
        </p:nvCxnSpPr>
        <p:spPr>
          <a:xfrm flipH="1">
            <a:off x="0" y="6491436"/>
            <a:ext cx="9144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그룹 41"/>
          <p:cNvGrpSpPr/>
          <p:nvPr/>
        </p:nvGrpSpPr>
        <p:grpSpPr>
          <a:xfrm>
            <a:off x="3672555" y="836712"/>
            <a:ext cx="1798890" cy="435025"/>
            <a:chOff x="627248" y="1275587"/>
            <a:chExt cx="1798890" cy="435025"/>
          </a:xfrm>
        </p:grpSpPr>
        <p:cxnSp>
          <p:nvCxnSpPr>
            <p:cNvPr id="43" name="직선 연결선 42"/>
            <p:cNvCxnSpPr/>
            <p:nvPr/>
          </p:nvCxnSpPr>
          <p:spPr>
            <a:xfrm>
              <a:off x="709086" y="1583364"/>
              <a:ext cx="1635213" cy="0"/>
            </a:xfrm>
            <a:prstGeom prst="line">
              <a:avLst/>
            </a:prstGeom>
            <a:ln>
              <a:solidFill>
                <a:srgbClr val="31313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이등변 삼각형 48"/>
            <p:cNvSpPr/>
            <p:nvPr/>
          </p:nvSpPr>
          <p:spPr>
            <a:xfrm flipV="1">
              <a:off x="1463068" y="1583364"/>
              <a:ext cx="127248" cy="127248"/>
            </a:xfrm>
            <a:prstGeom prst="triangle">
              <a:avLst/>
            </a:prstGeom>
            <a:solidFill>
              <a:srgbClr val="31313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627248" y="1275587"/>
              <a:ext cx="1798890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4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  <a:ea typeface="+mj-ea"/>
                </a:rPr>
                <a:t>분석 목적 및 필요성</a:t>
              </a:r>
              <a:endParaRPr lang="en-US" altLang="ko-KR" sz="1400" dirty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34" name="슬라이드 번호 개체 틀 3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655E36B0-F3F2-466F-8968-79D13CE48AA2}" type="slidenum">
              <a:rPr lang="en-US" altLang="ko-KR" smtClean="0"/>
              <a:pPr algn="r"/>
              <a:t>5</a:t>
            </a:fld>
            <a:endParaRPr lang="en-US" dirty="0"/>
          </a:p>
        </p:txBody>
      </p:sp>
      <p:graphicFrame>
        <p:nvGraphicFramePr>
          <p:cNvPr id="79" name="표 1"/>
          <p:cNvGraphicFramePr>
            <a:graphicFrameLocks noGrp="1"/>
          </p:cNvGraphicFramePr>
          <p:nvPr/>
        </p:nvGraphicFramePr>
        <p:xfrm>
          <a:off x="214298" y="1563504"/>
          <a:ext cx="8715404" cy="46663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86793"/>
                <a:gridCol w="7028611"/>
              </a:tblGrid>
              <a:tr h="494698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400" b="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j-ea"/>
                          <a:cs typeface="+mn-cs"/>
                        </a:rPr>
                        <a:t>분석 목적</a:t>
                      </a:r>
                      <a:endParaRPr lang="ko-KR" altLang="en-US" sz="1400" b="0" kern="1200" dirty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143986" marR="91431" marT="45716" marB="457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lnSpc>
                          <a:spcPct val="90000"/>
                        </a:lnSpc>
                        <a:spcAft>
                          <a:spcPct val="0"/>
                        </a:spcAft>
                        <a:tabLst>
                          <a:tab pos="720090" algn="l"/>
                        </a:tabLst>
                        <a:defRPr lang="ko-KR" altLang="en-US"/>
                      </a:pPr>
                      <a:r>
                        <a:rPr lang="ko-KR" altLang="en-US" sz="1400" b="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j-ea"/>
                          <a:cs typeface="+mn-cs"/>
                        </a:rPr>
                        <a:t>서울시 공공자전거 수요 예측</a:t>
                      </a:r>
                      <a:endParaRPr lang="ko-KR" altLang="en-US" sz="1400" b="0" kern="1200" dirty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179982" marR="91431" marT="45716" marB="457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27418">
                <a:tc>
                  <a:txBody>
                    <a:bodyPr/>
                    <a:lstStyle/>
                    <a:p>
                      <a:pPr marL="0" lvl="0" indent="0" algn="ctr" defTabSz="885826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ko-KR" altLang="en-US" sz="1400" b="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j-ea"/>
                          <a:cs typeface="+mn-cs"/>
                        </a:rPr>
                        <a:t>분석 필요성</a:t>
                      </a:r>
                      <a:endParaRPr lang="ko-KR" altLang="en-US" sz="1400" b="0" kern="1200" dirty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143986" marR="91431" marT="45716" marB="457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lang="ko-KR" altLang="en-US"/>
                      </a:pPr>
                      <a:r>
                        <a:rPr lang="ko-KR" altLang="en-US" sz="1250" b="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j-ea"/>
                          <a:cs typeface="+mn-cs"/>
                        </a:rPr>
                        <a:t> 공공자전거</a:t>
                      </a:r>
                      <a:r>
                        <a:rPr lang="ko-KR" altLang="en-US" sz="1250" b="0" kern="1200" baseline="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j-ea"/>
                          <a:cs typeface="+mn-cs"/>
                        </a:rPr>
                        <a:t> </a:t>
                      </a:r>
                      <a:r>
                        <a:rPr lang="ko-KR" altLang="en-US" sz="1250" b="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j-ea"/>
                          <a:cs typeface="+mn-cs"/>
                        </a:rPr>
                        <a:t>시스템은 </a:t>
                      </a:r>
                      <a:r>
                        <a:rPr lang="en-US" altLang="ko-KR" sz="1250" b="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j-ea"/>
                          <a:cs typeface="+mn-cs"/>
                        </a:rPr>
                        <a:t>Rental</a:t>
                      </a:r>
                      <a:r>
                        <a:rPr lang="ko-KR" altLang="en-US" sz="1250" b="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j-ea"/>
                          <a:cs typeface="+mn-cs"/>
                        </a:rPr>
                        <a:t> 및 </a:t>
                      </a:r>
                      <a:r>
                        <a:rPr lang="en-US" altLang="ko-KR" sz="1250" b="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j-ea"/>
                          <a:cs typeface="+mn-cs"/>
                        </a:rPr>
                        <a:t>Return Back</a:t>
                      </a:r>
                      <a:r>
                        <a:rPr lang="ko-KR" altLang="en-US" sz="1250" b="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j-ea"/>
                          <a:cs typeface="+mn-cs"/>
                        </a:rPr>
                        <a:t>의 전체 프로세스가 자동으로 이루어지는 전통적인 자전거 렌탈의 차세대 제품이다</a:t>
                      </a:r>
                      <a:r>
                        <a:rPr lang="en-US" altLang="ko-KR" sz="1250" b="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j-ea"/>
                          <a:cs typeface="+mn-cs"/>
                        </a:rPr>
                        <a:t>. </a:t>
                      </a:r>
                      <a:r>
                        <a:rPr lang="ko-KR" altLang="en-US" sz="1250" b="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j-ea"/>
                          <a:cs typeface="+mn-cs"/>
                        </a:rPr>
                        <a:t>이 시스템은 버스나 지하철과 같은 다른 운송 서비스와는 달리 여행</a:t>
                      </a:r>
                      <a:r>
                        <a:rPr lang="en-US" altLang="ko-KR" sz="1250" b="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j-ea"/>
                          <a:cs typeface="+mn-cs"/>
                        </a:rPr>
                        <a:t>, </a:t>
                      </a:r>
                      <a:r>
                        <a:rPr lang="ko-KR" altLang="en-US" sz="1250" b="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j-ea"/>
                          <a:cs typeface="+mn-cs"/>
                        </a:rPr>
                        <a:t>출발 및 도착 위치의 시간이 시스템에 명시적으로 기록되는 원리이다</a:t>
                      </a:r>
                      <a:r>
                        <a:rPr lang="en-US" altLang="ko-KR" sz="1250" b="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j-ea"/>
                          <a:cs typeface="+mn-cs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lang="ko-KR" altLang="en-US"/>
                      </a:pPr>
                      <a:r>
                        <a:rPr lang="ko-KR" altLang="en-US" sz="1250" b="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j-ea"/>
                          <a:cs typeface="+mn-cs"/>
                        </a:rPr>
                        <a:t> 이러한 시스템은 교통</a:t>
                      </a:r>
                      <a:r>
                        <a:rPr lang="en-US" altLang="ko-KR" sz="1250" b="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j-ea"/>
                          <a:cs typeface="+mn-cs"/>
                        </a:rPr>
                        <a:t>, </a:t>
                      </a:r>
                      <a:r>
                        <a:rPr lang="ko-KR" altLang="en-US" sz="1250" b="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j-ea"/>
                          <a:cs typeface="+mn-cs"/>
                        </a:rPr>
                        <a:t>환경 및 건강 문제에서 중요한 역할을 하기 때문에</a:t>
                      </a:r>
                      <a:r>
                        <a:rPr lang="en-US" altLang="ko-KR" sz="1250" b="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j-ea"/>
                          <a:cs typeface="+mn-cs"/>
                        </a:rPr>
                        <a:t> </a:t>
                      </a:r>
                      <a:r>
                        <a:rPr lang="ko-KR" altLang="en-US" sz="1250" b="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j-ea"/>
                          <a:cs typeface="+mn-cs"/>
                        </a:rPr>
                        <a:t>현재 전 세계적으로 </a:t>
                      </a:r>
                      <a:r>
                        <a:rPr lang="en-US" altLang="ko-KR" sz="1250" b="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j-ea"/>
                          <a:cs typeface="+mn-cs"/>
                        </a:rPr>
                        <a:t>500</a:t>
                      </a:r>
                      <a:r>
                        <a:rPr lang="ko-KR" altLang="en-US" sz="1250" b="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j-ea"/>
                          <a:cs typeface="+mn-cs"/>
                        </a:rPr>
                        <a:t>개 이상의 자전거 공유 프로그램이 구성되어 있다</a:t>
                      </a:r>
                      <a:r>
                        <a:rPr lang="en-US" altLang="ko-KR" sz="1250" b="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j-ea"/>
                          <a:cs typeface="+mn-cs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lang="ko-KR" altLang="en-US"/>
                      </a:pPr>
                      <a:r>
                        <a:rPr lang="ko-KR" altLang="en-US" sz="1250" b="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j-ea"/>
                          <a:cs typeface="+mn-cs"/>
                        </a:rPr>
                        <a:t> 따라서 이러한 시스템을 좀 더 효과적으로 체계화 시키기 위해 공유자전거 대여 수요를 예측해 볼 필요가 있다</a:t>
                      </a:r>
                      <a:r>
                        <a:rPr lang="en-US" altLang="ko-KR" sz="1250" b="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j-ea"/>
                          <a:cs typeface="+mn-cs"/>
                        </a:rPr>
                        <a:t>.</a:t>
                      </a:r>
                      <a:endParaRPr lang="ko-KR" altLang="en-US" sz="1250" b="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179982" marR="91431" marT="107990" marB="107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529168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400" b="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j-ea"/>
                          <a:cs typeface="+mn-cs"/>
                        </a:rPr>
                        <a:t>보유데이터 현황</a:t>
                      </a:r>
                      <a:endParaRPr lang="ko-KR" altLang="en-US" sz="1400" b="0" kern="1200" dirty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143986" marR="91431" marT="45716" marB="457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720090" algn="l"/>
                        </a:tabLst>
                        <a:defRPr lang="ko-KR" altLang="en-US"/>
                      </a:pPr>
                      <a:r>
                        <a:rPr lang="ko-KR" altLang="en-US" sz="1400" b="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j-ea"/>
                          <a:cs typeface="+mn-cs"/>
                        </a:rPr>
                        <a:t>서울시 공공자전거</a:t>
                      </a:r>
                      <a:r>
                        <a:rPr lang="en-US" altLang="ko-KR" sz="1400" b="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j-ea"/>
                          <a:cs typeface="+mn-cs"/>
                        </a:rPr>
                        <a:t>(</a:t>
                      </a:r>
                      <a:r>
                        <a:rPr lang="ko-KR" altLang="en-US" sz="1400" b="0" kern="1200" dirty="0" err="1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j-ea"/>
                          <a:cs typeface="+mn-cs"/>
                        </a:rPr>
                        <a:t>따릉이</a:t>
                      </a:r>
                      <a:r>
                        <a:rPr lang="en-US" altLang="ko-KR" sz="1400" b="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j-ea"/>
                          <a:cs typeface="+mn-cs"/>
                        </a:rPr>
                        <a:t>) </a:t>
                      </a:r>
                      <a:r>
                        <a:rPr lang="ko-KR" altLang="en-US" sz="1400" b="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j-ea"/>
                          <a:cs typeface="+mn-cs"/>
                        </a:rPr>
                        <a:t>대여</a:t>
                      </a:r>
                      <a:r>
                        <a:rPr lang="ko-KR" altLang="en-US" sz="1400" b="0" kern="1200" baseline="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j-ea"/>
                          <a:cs typeface="+mn-cs"/>
                        </a:rPr>
                        <a:t> </a:t>
                      </a:r>
                      <a:r>
                        <a:rPr lang="ko-KR" altLang="en-US" sz="1400" b="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j-ea"/>
                          <a:cs typeface="+mn-cs"/>
                        </a:rPr>
                        <a:t>현황 </a:t>
                      </a:r>
                      <a:r>
                        <a:rPr lang="en-US" altLang="ko-KR" sz="1400" b="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j-ea"/>
                          <a:cs typeface="+mn-cs"/>
                        </a:rPr>
                        <a:t>(2016.01.01 ~ 2017.12.31)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720090" algn="l"/>
                        </a:tabLst>
                        <a:defRPr lang="ko-KR" altLang="en-US"/>
                      </a:pPr>
                      <a:endParaRPr lang="en-US" altLang="ko-KR" sz="1400" b="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720090" algn="l"/>
                        </a:tabLst>
                        <a:defRPr lang="ko-KR" altLang="en-US"/>
                      </a:pPr>
                      <a:r>
                        <a:rPr lang="ko-KR" altLang="en-US" sz="1400" b="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j-ea"/>
                          <a:cs typeface="+mn-cs"/>
                        </a:rPr>
                        <a:t>서울시 구 별 대기환경 데이터 </a:t>
                      </a:r>
                      <a:r>
                        <a:rPr lang="en-US" altLang="ko-KR" sz="1400" b="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(2016.01.01 ~ 2017.12.31)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720090" algn="l"/>
                        </a:tabLst>
                        <a:defRPr lang="ko-KR" altLang="en-US"/>
                      </a:pPr>
                      <a:endParaRPr lang="en-US" altLang="ko-KR" sz="1400" b="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720090" algn="l"/>
                        </a:tabLst>
                        <a:defRPr lang="ko-KR" altLang="en-US"/>
                      </a:pPr>
                      <a:r>
                        <a:rPr lang="ko-KR" altLang="en-US" sz="1400" b="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j-ea"/>
                          <a:cs typeface="+mn-cs"/>
                        </a:rPr>
                        <a:t>서울시 </a:t>
                      </a:r>
                      <a:r>
                        <a:rPr lang="ko-KR" altLang="en-US" sz="1400" b="0" kern="1200" dirty="0" err="1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j-ea"/>
                          <a:cs typeface="+mn-cs"/>
                        </a:rPr>
                        <a:t>읍면동별</a:t>
                      </a:r>
                      <a:r>
                        <a:rPr lang="ko-KR" altLang="en-US" sz="1400" b="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j-ea"/>
                          <a:cs typeface="+mn-cs"/>
                        </a:rPr>
                        <a:t> 주민등록 인구 데이터 </a:t>
                      </a:r>
                      <a:r>
                        <a:rPr lang="en-US" altLang="ko-KR" sz="1400" b="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j-ea"/>
                          <a:cs typeface="+mn-cs"/>
                        </a:rPr>
                        <a:t>(10</a:t>
                      </a:r>
                      <a:r>
                        <a:rPr lang="ko-KR" altLang="en-US" sz="1400" b="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j-ea"/>
                          <a:cs typeface="+mn-cs"/>
                        </a:rPr>
                        <a:t>세</a:t>
                      </a:r>
                      <a:r>
                        <a:rPr lang="en-US" altLang="ko-KR" sz="1400" b="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j-ea"/>
                          <a:cs typeface="+mn-cs"/>
                        </a:rPr>
                        <a:t>~69</a:t>
                      </a:r>
                      <a:r>
                        <a:rPr lang="ko-KR" altLang="en-US" sz="1400" b="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j-ea"/>
                          <a:cs typeface="+mn-cs"/>
                        </a:rPr>
                        <a:t>세</a:t>
                      </a:r>
                      <a:r>
                        <a:rPr lang="en-US" altLang="ko-KR" sz="1400" b="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j-ea"/>
                          <a:cs typeface="+mn-cs"/>
                        </a:rPr>
                        <a:t>) (2016.01 ~ 2017.12)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720090" algn="l"/>
                        </a:tabLst>
                        <a:defRPr lang="ko-KR" altLang="en-US"/>
                      </a:pPr>
                      <a:endParaRPr lang="en-US" altLang="ko-KR" sz="1400" b="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720090" algn="l"/>
                        </a:tabLst>
                        <a:defRPr lang="ko-KR" altLang="en-US"/>
                      </a:pPr>
                      <a:r>
                        <a:rPr lang="ko-KR" altLang="en-US" sz="1400" b="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j-ea"/>
                          <a:cs typeface="+mn-cs"/>
                        </a:rPr>
                        <a:t>서울시 구 별 날씨 데이터 </a:t>
                      </a:r>
                      <a:r>
                        <a:rPr lang="en-US" altLang="ko-KR" sz="1400" b="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j-ea"/>
                          <a:cs typeface="+mn-cs"/>
                        </a:rPr>
                        <a:t>(2016.01.01 ~ 2017.12.31)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720090" algn="l"/>
                        </a:tabLst>
                        <a:defRPr lang="ko-KR" altLang="en-US"/>
                      </a:pPr>
                      <a:endParaRPr lang="en-US" altLang="ko-KR" sz="1400" b="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720090" algn="l"/>
                        </a:tabLst>
                        <a:defRPr lang="ko-KR" altLang="en-US"/>
                      </a:pPr>
                      <a:r>
                        <a:rPr lang="ko-KR" altLang="en-US" sz="14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서울시 아파트 매매가격지수</a:t>
                      </a:r>
                      <a:r>
                        <a:rPr lang="en-US" altLang="ko-KR" sz="1400" kern="1200" baseline="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400" kern="1200" baseline="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데이터 </a:t>
                      </a:r>
                      <a:r>
                        <a:rPr lang="en-US" altLang="ko-KR" sz="14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4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종합주택유형</a:t>
                      </a:r>
                      <a:r>
                        <a:rPr lang="en-US" altLang="ko-KR" sz="14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) </a:t>
                      </a:r>
                      <a:r>
                        <a:rPr lang="en-US" altLang="ko-KR" sz="1400" b="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(2016.01 ~ 2017.12)</a:t>
                      </a:r>
                      <a:endParaRPr lang="ko-KR" altLang="en-US" sz="140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179982" marR="91431" marT="107990" marB="107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208258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/>
          <p:cNvSpPr/>
          <p:nvPr/>
        </p:nvSpPr>
        <p:spPr>
          <a:xfrm flipV="1">
            <a:off x="0" y="6551967"/>
            <a:ext cx="9144000" cy="357095"/>
          </a:xfrm>
          <a:prstGeom prst="rect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 flipH="1">
            <a:off x="0" y="668269"/>
            <a:ext cx="9144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 flipH="1">
            <a:off x="0" y="6491436"/>
            <a:ext cx="9144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41"/>
          <p:cNvGrpSpPr/>
          <p:nvPr/>
        </p:nvGrpSpPr>
        <p:grpSpPr>
          <a:xfrm>
            <a:off x="3667747" y="836712"/>
            <a:ext cx="1808508" cy="435025"/>
            <a:chOff x="622440" y="1275587"/>
            <a:chExt cx="1808508" cy="435025"/>
          </a:xfrm>
        </p:grpSpPr>
        <p:cxnSp>
          <p:nvCxnSpPr>
            <p:cNvPr id="43" name="직선 연결선 42"/>
            <p:cNvCxnSpPr/>
            <p:nvPr/>
          </p:nvCxnSpPr>
          <p:spPr>
            <a:xfrm>
              <a:off x="709086" y="1583364"/>
              <a:ext cx="1635213" cy="0"/>
            </a:xfrm>
            <a:prstGeom prst="line">
              <a:avLst/>
            </a:prstGeom>
            <a:ln>
              <a:solidFill>
                <a:srgbClr val="31313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이등변 삼각형 48"/>
            <p:cNvSpPr/>
            <p:nvPr/>
          </p:nvSpPr>
          <p:spPr>
            <a:xfrm flipV="1">
              <a:off x="1463068" y="1583364"/>
              <a:ext cx="127248" cy="127248"/>
            </a:xfrm>
            <a:prstGeom prst="triangle">
              <a:avLst/>
            </a:prstGeom>
            <a:solidFill>
              <a:srgbClr val="31313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622440" y="1275587"/>
              <a:ext cx="180850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4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  <a:ea typeface="+mj-ea"/>
                </a:rPr>
                <a:t>분석 목적 및 필요성</a:t>
              </a:r>
              <a:endParaRPr lang="en-US" altLang="ko-KR" sz="1400" dirty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34" name="슬라이드 번호 개체 틀 3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655E36B0-F3F2-466F-8968-79D13CE48AA2}" type="slidenum">
              <a:rPr lang="en-US" altLang="ko-KR" smtClean="0"/>
              <a:pPr algn="r"/>
              <a:t>6</a:t>
            </a:fld>
            <a:endParaRPr lang="en-US" dirty="0"/>
          </a:p>
        </p:txBody>
      </p:sp>
      <p:grpSp>
        <p:nvGrpSpPr>
          <p:cNvPr id="28" name="그룹 27"/>
          <p:cNvGrpSpPr/>
          <p:nvPr/>
        </p:nvGrpSpPr>
        <p:grpSpPr>
          <a:xfrm>
            <a:off x="0" y="-2070"/>
            <a:ext cx="9144000" cy="675165"/>
            <a:chOff x="0" y="-2070"/>
            <a:chExt cx="9144000" cy="675165"/>
          </a:xfrm>
        </p:grpSpPr>
        <p:sp>
          <p:nvSpPr>
            <p:cNvPr id="30" name="직사각형 29"/>
            <p:cNvSpPr/>
            <p:nvPr/>
          </p:nvSpPr>
          <p:spPr>
            <a:xfrm>
              <a:off x="0" y="-2070"/>
              <a:ext cx="9144000" cy="622758"/>
            </a:xfrm>
            <a:prstGeom prst="rect">
              <a:avLst/>
            </a:prstGeom>
            <a:solidFill>
              <a:srgbClr val="3131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31" name="그룹 15"/>
            <p:cNvGrpSpPr/>
            <p:nvPr/>
          </p:nvGrpSpPr>
          <p:grpSpPr>
            <a:xfrm>
              <a:off x="329625" y="170809"/>
              <a:ext cx="8100027" cy="292388"/>
              <a:chOff x="1297980" y="170809"/>
              <a:chExt cx="6650181" cy="292388"/>
            </a:xfrm>
          </p:grpSpPr>
          <p:grpSp>
            <p:nvGrpSpPr>
              <p:cNvPr id="41" name="그룹 14"/>
              <p:cNvGrpSpPr/>
              <p:nvPr/>
            </p:nvGrpSpPr>
            <p:grpSpPr>
              <a:xfrm>
                <a:off x="1297980" y="170809"/>
                <a:ext cx="3541672" cy="292388"/>
                <a:chOff x="1297980" y="170809"/>
                <a:chExt cx="3541672" cy="292388"/>
              </a:xfrm>
            </p:grpSpPr>
            <p:sp>
              <p:nvSpPr>
                <p:cNvPr id="47" name="TextBox 46"/>
                <p:cNvSpPr txBox="1"/>
                <p:nvPr/>
              </p:nvSpPr>
              <p:spPr>
                <a:xfrm>
                  <a:off x="2034722" y="170809"/>
                  <a:ext cx="1221349" cy="29238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300" dirty="0" smtClean="0">
                      <a:ln>
                        <a:solidFill>
                          <a:srgbClr val="F3F3F3">
                            <a:alpha val="31000"/>
                          </a:srgbClr>
                        </a:solidFill>
                      </a:ln>
                      <a:solidFill>
                        <a:srgbClr val="F3F3F3"/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+mj-ea"/>
                      <a:ea typeface="+mj-ea"/>
                    </a:rPr>
                    <a:t>데이터 정의서</a:t>
                  </a:r>
                  <a:endParaRPr lang="ko-KR" altLang="en-US" sz="1300" dirty="0">
                    <a:ln>
                      <a:solidFill>
                        <a:srgbClr val="F3F3F3">
                          <a:alpha val="31000"/>
                        </a:srgbClr>
                      </a:solidFill>
                    </a:ln>
                    <a:solidFill>
                      <a:srgbClr val="F3F3F3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+mj-ea"/>
                    <a:ea typeface="+mj-ea"/>
                  </a:endParaRPr>
                </a:p>
              </p:txBody>
            </p:sp>
            <p:sp>
              <p:nvSpPr>
                <p:cNvPr id="48" name="TextBox 47"/>
                <p:cNvSpPr txBox="1"/>
                <p:nvPr/>
              </p:nvSpPr>
              <p:spPr>
                <a:xfrm>
                  <a:off x="3242033" y="170809"/>
                  <a:ext cx="1597619" cy="29238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300" dirty="0" smtClean="0">
                      <a:ln>
                        <a:solidFill>
                          <a:srgbClr val="F3F3F3">
                            <a:alpha val="31000"/>
                          </a:srgbClr>
                        </a:solidFill>
                      </a:ln>
                      <a:solidFill>
                        <a:srgbClr val="F3F3F3"/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+mj-ea"/>
                      <a:ea typeface="+mj-ea"/>
                    </a:rPr>
                    <a:t>데이터 검증 결과서</a:t>
                  </a:r>
                  <a:endParaRPr lang="ko-KR" altLang="en-US" sz="1300" dirty="0">
                    <a:ln>
                      <a:solidFill>
                        <a:srgbClr val="F3F3F3">
                          <a:alpha val="31000"/>
                        </a:srgbClr>
                      </a:solidFill>
                    </a:ln>
                    <a:solidFill>
                      <a:srgbClr val="F3F3F3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+mj-ea"/>
                    <a:ea typeface="+mj-ea"/>
                  </a:endParaRPr>
                </a:p>
              </p:txBody>
            </p:sp>
            <p:sp>
              <p:nvSpPr>
                <p:cNvPr id="51" name="TextBox 50"/>
                <p:cNvSpPr txBox="1"/>
                <p:nvPr/>
              </p:nvSpPr>
              <p:spPr>
                <a:xfrm>
                  <a:off x="1297980" y="170809"/>
                  <a:ext cx="726418" cy="29238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300" dirty="0" smtClean="0">
                      <a:ln>
                        <a:solidFill>
                          <a:srgbClr val="F3F3F3">
                            <a:alpha val="31000"/>
                          </a:srgbClr>
                        </a:solidFill>
                      </a:ln>
                      <a:solidFill>
                        <a:srgbClr val="F3F3F3"/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+mj-ea"/>
                      <a:ea typeface="+mj-ea"/>
                    </a:rPr>
                    <a:t>분석개요</a:t>
                  </a:r>
                  <a:endParaRPr lang="en-US" altLang="ko-KR" sz="1300" dirty="0" smtClean="0">
                    <a:ln>
                      <a:solidFill>
                        <a:srgbClr val="F3F3F3">
                          <a:alpha val="31000"/>
                        </a:srgbClr>
                      </a:solidFill>
                    </a:ln>
                    <a:solidFill>
                      <a:srgbClr val="F3F3F3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+mj-ea"/>
                    <a:ea typeface="+mj-ea"/>
                  </a:endParaRPr>
                </a:p>
              </p:txBody>
            </p:sp>
          </p:grpSp>
          <p:grpSp>
            <p:nvGrpSpPr>
              <p:cNvPr id="42" name="그룹 13"/>
              <p:cNvGrpSpPr/>
              <p:nvPr/>
            </p:nvGrpSpPr>
            <p:grpSpPr>
              <a:xfrm>
                <a:off x="4986271" y="170809"/>
                <a:ext cx="2961890" cy="292388"/>
                <a:chOff x="4986271" y="170809"/>
                <a:chExt cx="2961890" cy="292388"/>
              </a:xfrm>
            </p:grpSpPr>
            <p:sp>
              <p:nvSpPr>
                <p:cNvPr id="44" name="TextBox 43"/>
                <p:cNvSpPr txBox="1"/>
                <p:nvPr/>
              </p:nvSpPr>
              <p:spPr>
                <a:xfrm>
                  <a:off x="6071325" y="170809"/>
                  <a:ext cx="1343979" cy="29238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300" dirty="0" smtClean="0">
                      <a:ln>
                        <a:solidFill>
                          <a:srgbClr val="F3F3F3">
                            <a:alpha val="31000"/>
                          </a:srgbClr>
                        </a:solidFill>
                      </a:ln>
                      <a:solidFill>
                        <a:srgbClr val="F3F3F3"/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+mj-ea"/>
                      <a:ea typeface="+mj-ea"/>
                    </a:rPr>
                    <a:t>데이터 분석 보고서</a:t>
                  </a:r>
                  <a:endParaRPr lang="ko-KR" altLang="en-US" sz="1300" dirty="0">
                    <a:ln>
                      <a:solidFill>
                        <a:srgbClr val="F3F3F3">
                          <a:alpha val="31000"/>
                        </a:srgbClr>
                      </a:solidFill>
                    </a:ln>
                    <a:solidFill>
                      <a:srgbClr val="F3F3F3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+mj-ea"/>
                    <a:ea typeface="+mj-ea"/>
                  </a:endParaRPr>
                </a:p>
              </p:txBody>
            </p:sp>
            <p:sp>
              <p:nvSpPr>
                <p:cNvPr id="45" name="TextBox 44"/>
                <p:cNvSpPr txBox="1"/>
                <p:nvPr/>
              </p:nvSpPr>
              <p:spPr>
                <a:xfrm>
                  <a:off x="7522804" y="170809"/>
                  <a:ext cx="425357" cy="29238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300" dirty="0" smtClean="0">
                      <a:ln>
                        <a:solidFill>
                          <a:srgbClr val="F3F3F3">
                            <a:alpha val="31000"/>
                          </a:srgbClr>
                        </a:solidFill>
                      </a:ln>
                      <a:solidFill>
                        <a:srgbClr val="F3F3F3"/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+mj-ea"/>
                      <a:ea typeface="+mj-ea"/>
                    </a:rPr>
                    <a:t>결론</a:t>
                  </a:r>
                  <a:endParaRPr lang="ko-KR" altLang="en-US" sz="1300" dirty="0">
                    <a:ln>
                      <a:solidFill>
                        <a:srgbClr val="F3F3F3">
                          <a:alpha val="31000"/>
                        </a:srgbClr>
                      </a:solidFill>
                    </a:ln>
                    <a:solidFill>
                      <a:srgbClr val="F3F3F3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+mj-ea"/>
                    <a:ea typeface="+mj-ea"/>
                  </a:endParaRPr>
                </a:p>
              </p:txBody>
            </p:sp>
            <p:sp>
              <p:nvSpPr>
                <p:cNvPr id="46" name="TextBox 45"/>
                <p:cNvSpPr txBox="1"/>
                <p:nvPr/>
              </p:nvSpPr>
              <p:spPr>
                <a:xfrm>
                  <a:off x="4986271" y="170809"/>
                  <a:ext cx="884667" cy="29238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300" dirty="0" smtClean="0">
                      <a:ln>
                        <a:solidFill>
                          <a:srgbClr val="F3F3F3">
                            <a:alpha val="31000"/>
                          </a:srgbClr>
                        </a:solidFill>
                      </a:ln>
                      <a:solidFill>
                        <a:srgbClr val="F3F3F3"/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+mj-ea"/>
                      <a:ea typeface="+mj-ea"/>
                    </a:rPr>
                    <a:t>데이터 탐색</a:t>
                  </a:r>
                  <a:endParaRPr lang="ko-KR" altLang="en-US" sz="1300" dirty="0">
                    <a:ln>
                      <a:solidFill>
                        <a:srgbClr val="F3F3F3">
                          <a:alpha val="31000"/>
                        </a:srgbClr>
                      </a:solidFill>
                    </a:ln>
                    <a:solidFill>
                      <a:srgbClr val="F3F3F3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+mj-ea"/>
                    <a:ea typeface="+mj-ea"/>
                  </a:endParaRPr>
                </a:p>
              </p:txBody>
            </p:sp>
          </p:grpSp>
        </p:grpSp>
        <p:sp>
          <p:nvSpPr>
            <p:cNvPr id="39" name="이등변 삼각형 38"/>
            <p:cNvSpPr/>
            <p:nvPr/>
          </p:nvSpPr>
          <p:spPr>
            <a:xfrm>
              <a:off x="642910" y="457071"/>
              <a:ext cx="216024" cy="216024"/>
            </a:xfrm>
            <a:prstGeom prst="triangle">
              <a:avLst/>
            </a:prstGeom>
            <a:solidFill>
              <a:srgbClr val="DD811C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8" name="TextBox 67"/>
          <p:cNvSpPr txBox="1"/>
          <p:nvPr/>
        </p:nvSpPr>
        <p:spPr>
          <a:xfrm>
            <a:off x="611560" y="1345156"/>
            <a:ext cx="37816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u"/>
            </a:pPr>
            <a:r>
              <a:rPr lang="ko-KR" altLang="en-US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n-ea"/>
              </a:rPr>
              <a:t> 국내 공공자전거 수요의 감소와 증가 사례</a:t>
            </a:r>
            <a:endParaRPr lang="ko-KR" altLang="en-US" sz="1400" dirty="0">
              <a:ln>
                <a:solidFill>
                  <a:srgbClr val="313131">
                    <a:alpha val="33000"/>
                  </a:srgbClr>
                </a:solidFill>
              </a:ln>
              <a:solidFill>
                <a:srgbClr val="313131"/>
              </a:solidFill>
              <a:latin typeface="+mn-ea"/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1560" y="1628800"/>
            <a:ext cx="4680520" cy="23266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11559" y="2780928"/>
            <a:ext cx="4680000" cy="36517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428504" y="5565583"/>
            <a:ext cx="4680000" cy="8877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1" name="Picture 7" descr="http://img.hankyung.com/photo/201803/AA.16259627.1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427984" y="3429000"/>
            <a:ext cx="4680520" cy="2008095"/>
          </a:xfrm>
          <a:prstGeom prst="rect">
            <a:avLst/>
          </a:prstGeom>
          <a:noFill/>
        </p:spPr>
      </p:pic>
      <p:cxnSp>
        <p:nvCxnSpPr>
          <p:cNvPr id="37" name="직선 연결선 36"/>
          <p:cNvCxnSpPr/>
          <p:nvPr/>
        </p:nvCxnSpPr>
        <p:spPr>
          <a:xfrm>
            <a:off x="7210588" y="5986562"/>
            <a:ext cx="1800000" cy="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/>
          <p:cNvCxnSpPr/>
          <p:nvPr/>
        </p:nvCxnSpPr>
        <p:spPr>
          <a:xfrm>
            <a:off x="4427984" y="5986562"/>
            <a:ext cx="1728000" cy="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/>
          <p:cNvCxnSpPr/>
          <p:nvPr/>
        </p:nvCxnSpPr>
        <p:spPr>
          <a:xfrm>
            <a:off x="4428184" y="6214161"/>
            <a:ext cx="360000" cy="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5269777" y="1628800"/>
            <a:ext cx="347868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ko-KR" altLang="en-US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n-ea"/>
              </a:rPr>
              <a:t> 구체적 분석 목적</a:t>
            </a:r>
            <a:endParaRPr lang="en-US" altLang="ko-KR" sz="1400" dirty="0" smtClean="0">
              <a:ln>
                <a:solidFill>
                  <a:srgbClr val="313131">
                    <a:alpha val="33000"/>
                  </a:srgbClr>
                </a:solidFill>
              </a:ln>
              <a:solidFill>
                <a:srgbClr val="313131"/>
              </a:solidFill>
              <a:latin typeface="+mn-ea"/>
            </a:endParaRPr>
          </a:p>
          <a:p>
            <a:endParaRPr lang="en-US" altLang="ko-KR" sz="1400" dirty="0" smtClean="0">
              <a:ln>
                <a:solidFill>
                  <a:srgbClr val="313131">
                    <a:alpha val="33000"/>
                  </a:srgbClr>
                </a:solidFill>
              </a:ln>
              <a:solidFill>
                <a:srgbClr val="313131"/>
              </a:solidFill>
              <a:latin typeface="+mn-ea"/>
            </a:endParaRPr>
          </a:p>
          <a:p>
            <a:pPr>
              <a:buAutoNum type="arabicPeriod"/>
            </a:pPr>
            <a:r>
              <a:rPr lang="ko-KR" altLang="en-US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n-ea"/>
              </a:rPr>
              <a:t> 서울시 구 별 공공자전거 수요 예측 </a:t>
            </a:r>
            <a:endParaRPr lang="en-US" altLang="ko-KR" sz="1400" dirty="0" smtClean="0">
              <a:ln>
                <a:solidFill>
                  <a:srgbClr val="313131">
                    <a:alpha val="33000"/>
                  </a:srgbClr>
                </a:solidFill>
              </a:ln>
              <a:solidFill>
                <a:srgbClr val="313131"/>
              </a:solidFill>
              <a:latin typeface="+mn-ea"/>
            </a:endParaRPr>
          </a:p>
          <a:p>
            <a:r>
              <a:rPr lang="en-US" altLang="ko-KR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n-ea"/>
              </a:rPr>
              <a:t>   </a:t>
            </a:r>
            <a:r>
              <a:rPr lang="ko-KR" altLang="en-US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n-ea"/>
              </a:rPr>
              <a:t>알고리즘 개발</a:t>
            </a:r>
            <a:endParaRPr lang="en-US" altLang="ko-KR" sz="1400" dirty="0" smtClean="0">
              <a:ln>
                <a:solidFill>
                  <a:srgbClr val="313131">
                    <a:alpha val="33000"/>
                  </a:srgbClr>
                </a:solidFill>
              </a:ln>
              <a:solidFill>
                <a:srgbClr val="313131"/>
              </a:solidFill>
              <a:latin typeface="+mn-ea"/>
            </a:endParaRPr>
          </a:p>
          <a:p>
            <a:endParaRPr lang="en-US" altLang="ko-KR" sz="1400" dirty="0">
              <a:ln>
                <a:solidFill>
                  <a:srgbClr val="313131">
                    <a:alpha val="33000"/>
                  </a:srgbClr>
                </a:solidFill>
              </a:ln>
              <a:solidFill>
                <a:srgbClr val="313131"/>
              </a:solidFill>
              <a:latin typeface="+mn-ea"/>
            </a:endParaRPr>
          </a:p>
          <a:p>
            <a:r>
              <a:rPr lang="en-US" altLang="ko-KR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n-ea"/>
              </a:rPr>
              <a:t>2. </a:t>
            </a:r>
            <a:r>
              <a:rPr lang="ko-KR" altLang="en-US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n-ea"/>
              </a:rPr>
              <a:t>해당 알고리즘을 통한 </a:t>
            </a:r>
            <a:r>
              <a:rPr lang="ko-KR" altLang="en-US" sz="1400" dirty="0" err="1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n-ea"/>
              </a:rPr>
              <a:t>인사이트</a:t>
            </a:r>
            <a:r>
              <a:rPr lang="ko-KR" altLang="en-US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n-ea"/>
              </a:rPr>
              <a:t> 제공</a:t>
            </a:r>
            <a:endParaRPr lang="en-US" altLang="ko-KR" sz="1400" dirty="0" smtClean="0">
              <a:ln>
                <a:solidFill>
                  <a:srgbClr val="313131">
                    <a:alpha val="33000"/>
                  </a:srgbClr>
                </a:solidFill>
              </a:ln>
              <a:solidFill>
                <a:srgbClr val="313131"/>
              </a:solidFill>
              <a:latin typeface="+mn-ea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4469168" y="1666083"/>
            <a:ext cx="92452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나눔고딕" pitchFamily="50" charset="-127"/>
                <a:ea typeface="나눔고딕" pitchFamily="50" charset="-127"/>
              </a:rPr>
              <a:t>출처 </a:t>
            </a:r>
            <a:r>
              <a:rPr lang="en-US" altLang="ko-KR" sz="8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sz="8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나눔고딕" pitchFamily="50" charset="-127"/>
                <a:ea typeface="나눔고딕" pitchFamily="50" charset="-127"/>
              </a:rPr>
              <a:t>경남신문</a:t>
            </a:r>
            <a:endParaRPr lang="ko-KR" altLang="en-US" sz="800" dirty="0">
              <a:ln>
                <a:solidFill>
                  <a:srgbClr val="313131">
                    <a:alpha val="33000"/>
                  </a:srgbClr>
                </a:solidFill>
              </a:ln>
              <a:solidFill>
                <a:srgbClr val="31313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8178859" y="5433649"/>
            <a:ext cx="85252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나눔고딕" pitchFamily="50" charset="-127"/>
                <a:ea typeface="나눔고딕" pitchFamily="50" charset="-127"/>
              </a:rPr>
              <a:t>출처 </a:t>
            </a:r>
            <a:r>
              <a:rPr lang="en-US" altLang="ko-KR" sz="8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sz="8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나눔고딕" pitchFamily="50" charset="-127"/>
                <a:ea typeface="나눔고딕" pitchFamily="50" charset="-127"/>
              </a:rPr>
              <a:t>한국경제</a:t>
            </a:r>
            <a:endParaRPr lang="ko-KR" altLang="en-US" sz="800" dirty="0">
              <a:ln>
                <a:solidFill>
                  <a:srgbClr val="313131">
                    <a:alpha val="33000"/>
                  </a:srgbClr>
                </a:solidFill>
              </a:ln>
              <a:solidFill>
                <a:srgbClr val="313131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08258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/>
          <p:cNvSpPr/>
          <p:nvPr/>
        </p:nvSpPr>
        <p:spPr>
          <a:xfrm flipV="1">
            <a:off x="0" y="6551967"/>
            <a:ext cx="9144000" cy="357095"/>
          </a:xfrm>
          <a:prstGeom prst="rect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 flipH="1">
            <a:off x="0" y="668269"/>
            <a:ext cx="9144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 flipH="1">
            <a:off x="0" y="6491436"/>
            <a:ext cx="9144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41"/>
          <p:cNvGrpSpPr/>
          <p:nvPr/>
        </p:nvGrpSpPr>
        <p:grpSpPr>
          <a:xfrm>
            <a:off x="3672555" y="836712"/>
            <a:ext cx="1798890" cy="435025"/>
            <a:chOff x="627248" y="1275587"/>
            <a:chExt cx="1798890" cy="435025"/>
          </a:xfrm>
        </p:grpSpPr>
        <p:cxnSp>
          <p:nvCxnSpPr>
            <p:cNvPr id="43" name="직선 연결선 42"/>
            <p:cNvCxnSpPr/>
            <p:nvPr/>
          </p:nvCxnSpPr>
          <p:spPr>
            <a:xfrm>
              <a:off x="709086" y="1583364"/>
              <a:ext cx="1635213" cy="0"/>
            </a:xfrm>
            <a:prstGeom prst="line">
              <a:avLst/>
            </a:prstGeom>
            <a:ln>
              <a:solidFill>
                <a:srgbClr val="31313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이등변 삼각형 48"/>
            <p:cNvSpPr/>
            <p:nvPr/>
          </p:nvSpPr>
          <p:spPr>
            <a:xfrm flipV="1">
              <a:off x="1463068" y="1583364"/>
              <a:ext cx="127248" cy="127248"/>
            </a:xfrm>
            <a:prstGeom prst="triangle">
              <a:avLst/>
            </a:prstGeom>
            <a:solidFill>
              <a:srgbClr val="31313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627248" y="1275587"/>
              <a:ext cx="1798890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4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n-ea"/>
                </a:rPr>
                <a:t>분석 목적 및 필요성</a:t>
              </a:r>
              <a:endParaRPr lang="en-US" altLang="ko-KR" sz="1400" dirty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n-ea"/>
              </a:endParaRPr>
            </a:p>
          </p:txBody>
        </p:sp>
      </p:grpSp>
      <p:sp>
        <p:nvSpPr>
          <p:cNvPr id="34" name="슬라이드 번호 개체 틀 3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655E36B0-F3F2-466F-8968-79D13CE48AA2}" type="slidenum">
              <a:rPr lang="en-US" altLang="ko-KR" smtClean="0"/>
              <a:pPr algn="r"/>
              <a:t>7</a:t>
            </a:fld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612175" y="1345156"/>
            <a:ext cx="35650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u"/>
            </a:pPr>
            <a:r>
              <a:rPr lang="ko-KR" altLang="en-US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n-ea"/>
              </a:rPr>
              <a:t> 국내 시행중인 공공자전거 대여 시스템</a:t>
            </a:r>
            <a:endParaRPr lang="ko-KR" altLang="en-US" sz="1400" dirty="0">
              <a:ln>
                <a:solidFill>
                  <a:srgbClr val="313131">
                    <a:alpha val="33000"/>
                  </a:srgbClr>
                </a:solidFill>
              </a:ln>
              <a:solidFill>
                <a:srgbClr val="313131"/>
              </a:solidFill>
              <a:latin typeface="+mn-ea"/>
            </a:endParaRPr>
          </a:p>
        </p:txBody>
      </p:sp>
      <p:grpSp>
        <p:nvGrpSpPr>
          <p:cNvPr id="44" name="그룹 43"/>
          <p:cNvGrpSpPr/>
          <p:nvPr/>
        </p:nvGrpSpPr>
        <p:grpSpPr>
          <a:xfrm>
            <a:off x="0" y="-2070"/>
            <a:ext cx="9144000" cy="675165"/>
            <a:chOff x="0" y="-2070"/>
            <a:chExt cx="9144000" cy="675165"/>
          </a:xfrm>
        </p:grpSpPr>
        <p:sp>
          <p:nvSpPr>
            <p:cNvPr id="45" name="직사각형 44"/>
            <p:cNvSpPr/>
            <p:nvPr/>
          </p:nvSpPr>
          <p:spPr>
            <a:xfrm>
              <a:off x="0" y="-2070"/>
              <a:ext cx="9144000" cy="622758"/>
            </a:xfrm>
            <a:prstGeom prst="rect">
              <a:avLst/>
            </a:prstGeom>
            <a:solidFill>
              <a:srgbClr val="3131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46" name="그룹 15"/>
            <p:cNvGrpSpPr/>
            <p:nvPr/>
          </p:nvGrpSpPr>
          <p:grpSpPr>
            <a:xfrm>
              <a:off x="329625" y="170809"/>
              <a:ext cx="8100027" cy="292388"/>
              <a:chOff x="1297980" y="170809"/>
              <a:chExt cx="6650181" cy="292388"/>
            </a:xfrm>
          </p:grpSpPr>
          <p:grpSp>
            <p:nvGrpSpPr>
              <p:cNvPr id="48" name="그룹 14"/>
              <p:cNvGrpSpPr/>
              <p:nvPr/>
            </p:nvGrpSpPr>
            <p:grpSpPr>
              <a:xfrm>
                <a:off x="1297980" y="170809"/>
                <a:ext cx="3541672" cy="292388"/>
                <a:chOff x="1297980" y="170809"/>
                <a:chExt cx="3541672" cy="292388"/>
              </a:xfrm>
            </p:grpSpPr>
            <p:sp>
              <p:nvSpPr>
                <p:cNvPr id="55" name="TextBox 54"/>
                <p:cNvSpPr txBox="1"/>
                <p:nvPr/>
              </p:nvSpPr>
              <p:spPr>
                <a:xfrm>
                  <a:off x="2034722" y="170809"/>
                  <a:ext cx="1221349" cy="29238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300" dirty="0" smtClean="0">
                      <a:ln>
                        <a:solidFill>
                          <a:srgbClr val="F3F3F3">
                            <a:alpha val="31000"/>
                          </a:srgbClr>
                        </a:solidFill>
                      </a:ln>
                      <a:solidFill>
                        <a:srgbClr val="F3F3F3"/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+mj-ea"/>
                      <a:ea typeface="+mj-ea"/>
                    </a:rPr>
                    <a:t>데이터 정의서</a:t>
                  </a:r>
                  <a:endParaRPr lang="ko-KR" altLang="en-US" sz="1300" dirty="0">
                    <a:ln>
                      <a:solidFill>
                        <a:srgbClr val="F3F3F3">
                          <a:alpha val="31000"/>
                        </a:srgbClr>
                      </a:solidFill>
                    </a:ln>
                    <a:solidFill>
                      <a:srgbClr val="F3F3F3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+mj-ea"/>
                    <a:ea typeface="+mj-ea"/>
                  </a:endParaRPr>
                </a:p>
              </p:txBody>
            </p:sp>
            <p:sp>
              <p:nvSpPr>
                <p:cNvPr id="56" name="TextBox 55"/>
                <p:cNvSpPr txBox="1"/>
                <p:nvPr/>
              </p:nvSpPr>
              <p:spPr>
                <a:xfrm>
                  <a:off x="3242033" y="170809"/>
                  <a:ext cx="1597619" cy="29238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300" dirty="0" smtClean="0">
                      <a:ln>
                        <a:solidFill>
                          <a:srgbClr val="F3F3F3">
                            <a:alpha val="31000"/>
                          </a:srgbClr>
                        </a:solidFill>
                      </a:ln>
                      <a:solidFill>
                        <a:srgbClr val="F3F3F3"/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+mj-ea"/>
                      <a:ea typeface="+mj-ea"/>
                    </a:rPr>
                    <a:t>데이터 검증 결과서</a:t>
                  </a:r>
                  <a:endParaRPr lang="ko-KR" altLang="en-US" sz="1300" dirty="0">
                    <a:ln>
                      <a:solidFill>
                        <a:srgbClr val="F3F3F3">
                          <a:alpha val="31000"/>
                        </a:srgbClr>
                      </a:solidFill>
                    </a:ln>
                    <a:solidFill>
                      <a:srgbClr val="F3F3F3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+mj-ea"/>
                    <a:ea typeface="+mj-ea"/>
                  </a:endParaRPr>
                </a:p>
              </p:txBody>
            </p:sp>
            <p:sp>
              <p:nvSpPr>
                <p:cNvPr id="57" name="TextBox 56"/>
                <p:cNvSpPr txBox="1"/>
                <p:nvPr/>
              </p:nvSpPr>
              <p:spPr>
                <a:xfrm>
                  <a:off x="1297980" y="170809"/>
                  <a:ext cx="726418" cy="29238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300" dirty="0" smtClean="0">
                      <a:ln>
                        <a:solidFill>
                          <a:srgbClr val="F3F3F3">
                            <a:alpha val="31000"/>
                          </a:srgbClr>
                        </a:solidFill>
                      </a:ln>
                      <a:solidFill>
                        <a:srgbClr val="F3F3F3"/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+mj-ea"/>
                      <a:ea typeface="+mj-ea"/>
                    </a:rPr>
                    <a:t>분석개요</a:t>
                  </a:r>
                  <a:endParaRPr lang="en-US" altLang="ko-KR" sz="1300" dirty="0" smtClean="0">
                    <a:ln>
                      <a:solidFill>
                        <a:srgbClr val="F3F3F3">
                          <a:alpha val="31000"/>
                        </a:srgbClr>
                      </a:solidFill>
                    </a:ln>
                    <a:solidFill>
                      <a:srgbClr val="F3F3F3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+mj-ea"/>
                    <a:ea typeface="+mj-ea"/>
                  </a:endParaRPr>
                </a:p>
              </p:txBody>
            </p:sp>
          </p:grpSp>
          <p:grpSp>
            <p:nvGrpSpPr>
              <p:cNvPr id="51" name="그룹 13"/>
              <p:cNvGrpSpPr/>
              <p:nvPr/>
            </p:nvGrpSpPr>
            <p:grpSpPr>
              <a:xfrm>
                <a:off x="4986271" y="170809"/>
                <a:ext cx="2961890" cy="292388"/>
                <a:chOff x="4986271" y="170809"/>
                <a:chExt cx="2961890" cy="292388"/>
              </a:xfrm>
            </p:grpSpPr>
            <p:sp>
              <p:nvSpPr>
                <p:cNvPr id="52" name="TextBox 51"/>
                <p:cNvSpPr txBox="1"/>
                <p:nvPr/>
              </p:nvSpPr>
              <p:spPr>
                <a:xfrm>
                  <a:off x="6071325" y="170809"/>
                  <a:ext cx="1343979" cy="29238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300" dirty="0" smtClean="0">
                      <a:ln>
                        <a:solidFill>
                          <a:srgbClr val="F3F3F3">
                            <a:alpha val="31000"/>
                          </a:srgbClr>
                        </a:solidFill>
                      </a:ln>
                      <a:solidFill>
                        <a:srgbClr val="F3F3F3"/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+mj-ea"/>
                      <a:ea typeface="+mj-ea"/>
                    </a:rPr>
                    <a:t>데이터 분석 보고서</a:t>
                  </a:r>
                  <a:endParaRPr lang="ko-KR" altLang="en-US" sz="1300" dirty="0">
                    <a:ln>
                      <a:solidFill>
                        <a:srgbClr val="F3F3F3">
                          <a:alpha val="31000"/>
                        </a:srgbClr>
                      </a:solidFill>
                    </a:ln>
                    <a:solidFill>
                      <a:srgbClr val="F3F3F3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+mj-ea"/>
                    <a:ea typeface="+mj-ea"/>
                  </a:endParaRPr>
                </a:p>
              </p:txBody>
            </p:sp>
            <p:sp>
              <p:nvSpPr>
                <p:cNvPr id="53" name="TextBox 52"/>
                <p:cNvSpPr txBox="1"/>
                <p:nvPr/>
              </p:nvSpPr>
              <p:spPr>
                <a:xfrm>
                  <a:off x="7522804" y="170809"/>
                  <a:ext cx="425357" cy="29238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300" dirty="0" smtClean="0">
                      <a:ln>
                        <a:solidFill>
                          <a:srgbClr val="F3F3F3">
                            <a:alpha val="31000"/>
                          </a:srgbClr>
                        </a:solidFill>
                      </a:ln>
                      <a:solidFill>
                        <a:srgbClr val="F3F3F3"/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+mj-ea"/>
                      <a:ea typeface="+mj-ea"/>
                    </a:rPr>
                    <a:t>결론</a:t>
                  </a:r>
                  <a:endParaRPr lang="ko-KR" altLang="en-US" sz="1300" dirty="0">
                    <a:ln>
                      <a:solidFill>
                        <a:srgbClr val="F3F3F3">
                          <a:alpha val="31000"/>
                        </a:srgbClr>
                      </a:solidFill>
                    </a:ln>
                    <a:solidFill>
                      <a:srgbClr val="F3F3F3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+mj-ea"/>
                    <a:ea typeface="+mj-ea"/>
                  </a:endParaRPr>
                </a:p>
              </p:txBody>
            </p:sp>
            <p:sp>
              <p:nvSpPr>
                <p:cNvPr id="54" name="TextBox 53"/>
                <p:cNvSpPr txBox="1"/>
                <p:nvPr/>
              </p:nvSpPr>
              <p:spPr>
                <a:xfrm>
                  <a:off x="4986271" y="170809"/>
                  <a:ext cx="884667" cy="29238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300" dirty="0" smtClean="0">
                      <a:ln>
                        <a:solidFill>
                          <a:srgbClr val="F3F3F3">
                            <a:alpha val="31000"/>
                          </a:srgbClr>
                        </a:solidFill>
                      </a:ln>
                      <a:solidFill>
                        <a:srgbClr val="F3F3F3"/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+mj-ea"/>
                      <a:ea typeface="+mj-ea"/>
                    </a:rPr>
                    <a:t>데이터 탐색</a:t>
                  </a:r>
                  <a:endParaRPr lang="ko-KR" altLang="en-US" sz="1300" dirty="0">
                    <a:ln>
                      <a:solidFill>
                        <a:srgbClr val="F3F3F3">
                          <a:alpha val="31000"/>
                        </a:srgbClr>
                      </a:solidFill>
                    </a:ln>
                    <a:solidFill>
                      <a:srgbClr val="F3F3F3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+mj-ea"/>
                    <a:ea typeface="+mj-ea"/>
                  </a:endParaRPr>
                </a:p>
              </p:txBody>
            </p:sp>
          </p:grpSp>
        </p:grpSp>
        <p:sp>
          <p:nvSpPr>
            <p:cNvPr id="47" name="이등변 삼각형 46"/>
            <p:cNvSpPr/>
            <p:nvPr/>
          </p:nvSpPr>
          <p:spPr>
            <a:xfrm>
              <a:off x="642910" y="457071"/>
              <a:ext cx="216024" cy="216024"/>
            </a:xfrm>
            <a:prstGeom prst="triangle">
              <a:avLst/>
            </a:prstGeom>
            <a:solidFill>
              <a:srgbClr val="DD811C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1010834" y="1844824"/>
            <a:ext cx="7122333" cy="3830400"/>
            <a:chOff x="1016621" y="1844824"/>
            <a:chExt cx="7122333" cy="3830400"/>
          </a:xfrm>
        </p:grpSpPr>
        <p:pic>
          <p:nvPicPr>
            <p:cNvPr id="66562" name="Picture 2" descr="“따릉이·타슈 나도 타볼까?”…전국 공공자전거 이용법"/>
            <p:cNvPicPr>
              <a:picLocks noChangeAspect="1" noChangeArrowheads="1"/>
            </p:cNvPicPr>
            <p:nvPr/>
          </p:nvPicPr>
          <p:blipFill>
            <a:blip r:embed="rId3" cstate="print"/>
            <a:srcRect l="43590"/>
            <a:stretch>
              <a:fillRect/>
            </a:stretch>
          </p:blipFill>
          <p:spPr bwMode="auto">
            <a:xfrm>
              <a:off x="1016621" y="1844824"/>
              <a:ext cx="2160737" cy="3830400"/>
            </a:xfrm>
            <a:prstGeom prst="rect">
              <a:avLst/>
            </a:prstGeom>
            <a:noFill/>
          </p:spPr>
        </p:pic>
        <p:grpSp>
          <p:nvGrpSpPr>
            <p:cNvPr id="35" name="그룹 34"/>
            <p:cNvGrpSpPr/>
            <p:nvPr/>
          </p:nvGrpSpPr>
          <p:grpSpPr>
            <a:xfrm>
              <a:off x="5099949" y="1844824"/>
              <a:ext cx="3039005" cy="3829122"/>
              <a:chOff x="4917371" y="1844824"/>
              <a:chExt cx="3039005" cy="3829122"/>
            </a:xfrm>
          </p:grpSpPr>
          <p:pic>
            <p:nvPicPr>
              <p:cNvPr id="66564" name="Picture 4" descr="“따릉이·타슈 나도 타볼까?”…전국 공공자전거 이용법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 b="59375"/>
              <a:stretch>
                <a:fillRect/>
              </a:stretch>
            </p:blipFill>
            <p:spPr bwMode="auto">
              <a:xfrm>
                <a:off x="4917976" y="1844824"/>
                <a:ext cx="3038400" cy="1234351"/>
              </a:xfrm>
              <a:prstGeom prst="rect">
                <a:avLst/>
              </a:prstGeom>
              <a:noFill/>
            </p:spPr>
          </p:pic>
          <p:pic>
            <p:nvPicPr>
              <p:cNvPr id="66568" name="Picture 8" descr="“따릉이·타슈 나도 타볼까?”…전국 공공자전거 이용법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 b="59401"/>
              <a:stretch>
                <a:fillRect/>
              </a:stretch>
            </p:blipFill>
            <p:spPr bwMode="auto">
              <a:xfrm>
                <a:off x="4917907" y="3068960"/>
                <a:ext cx="3038400" cy="1205538"/>
              </a:xfrm>
              <a:prstGeom prst="rect">
                <a:avLst/>
              </a:prstGeom>
              <a:noFill/>
            </p:spPr>
          </p:pic>
          <p:pic>
            <p:nvPicPr>
              <p:cNvPr id="66570" name="Picture 10" descr="“따릉이·타슈 나도 타볼까?”…전국 공공자전거 이용법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 b="53801"/>
              <a:stretch>
                <a:fillRect/>
              </a:stretch>
            </p:blipFill>
            <p:spPr bwMode="auto">
              <a:xfrm>
                <a:off x="4917371" y="4269946"/>
                <a:ext cx="3039005" cy="1404000"/>
              </a:xfrm>
              <a:prstGeom prst="rect">
                <a:avLst/>
              </a:prstGeom>
              <a:noFill/>
            </p:spPr>
          </p:pic>
        </p:grpSp>
        <p:pic>
          <p:nvPicPr>
            <p:cNvPr id="66566" name="Picture 6" descr="“따릉이·타슈 나도 타볼까?”…전국 공공자전거 이용법"/>
            <p:cNvPicPr>
              <a:picLocks noChangeAspect="1" noChangeArrowheads="1"/>
            </p:cNvPicPr>
            <p:nvPr/>
          </p:nvPicPr>
          <p:blipFill>
            <a:blip r:embed="rId7" cstate="print"/>
            <a:srcRect r="49434"/>
            <a:stretch>
              <a:fillRect/>
            </a:stretch>
          </p:blipFill>
          <p:spPr bwMode="auto">
            <a:xfrm>
              <a:off x="3167843" y="1844824"/>
              <a:ext cx="1936864" cy="3830400"/>
            </a:xfrm>
            <a:prstGeom prst="rect">
              <a:avLst/>
            </a:prstGeom>
            <a:noFill/>
          </p:spPr>
        </p:pic>
      </p:grpSp>
      <p:sp>
        <p:nvSpPr>
          <p:cNvPr id="37" name="TextBox 36"/>
          <p:cNvSpPr txBox="1"/>
          <p:nvPr/>
        </p:nvSpPr>
        <p:spPr>
          <a:xfrm>
            <a:off x="582622" y="5770711"/>
            <a:ext cx="820422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n-ea"/>
              </a:rPr>
              <a:t>수원시</a:t>
            </a:r>
            <a:r>
              <a:rPr lang="en-US" altLang="ko-KR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n-ea"/>
              </a:rPr>
              <a:t>, </a:t>
            </a:r>
            <a:r>
              <a:rPr lang="ko-KR" altLang="en-US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n-ea"/>
              </a:rPr>
              <a:t>제주시</a:t>
            </a:r>
            <a:r>
              <a:rPr lang="en-US" altLang="ko-KR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n-ea"/>
              </a:rPr>
              <a:t>, </a:t>
            </a:r>
            <a:r>
              <a:rPr lang="ko-KR" altLang="en-US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n-ea"/>
              </a:rPr>
              <a:t>양산시</a:t>
            </a:r>
            <a:r>
              <a:rPr lang="en-US" altLang="ko-KR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n-ea"/>
              </a:rPr>
              <a:t>, </a:t>
            </a:r>
            <a:r>
              <a:rPr lang="ko-KR" altLang="en-US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n-ea"/>
              </a:rPr>
              <a:t>공주시</a:t>
            </a:r>
            <a:r>
              <a:rPr lang="en-US" altLang="ko-KR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n-ea"/>
              </a:rPr>
              <a:t>, </a:t>
            </a:r>
            <a:r>
              <a:rPr lang="ko-KR" altLang="en-US" sz="1400" dirty="0" err="1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n-ea"/>
              </a:rPr>
              <a:t>세종시</a:t>
            </a:r>
            <a:r>
              <a:rPr lang="en-US" altLang="ko-KR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n-ea"/>
              </a:rPr>
              <a:t>, </a:t>
            </a:r>
            <a:r>
              <a:rPr lang="ko-KR" altLang="en-US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n-ea"/>
              </a:rPr>
              <a:t>안산시</a:t>
            </a:r>
            <a:r>
              <a:rPr lang="en-US" altLang="ko-KR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n-ea"/>
              </a:rPr>
              <a:t>,</a:t>
            </a:r>
            <a:r>
              <a:rPr lang="ko-KR" altLang="en-US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n-ea"/>
              </a:rPr>
              <a:t> 시흥시</a:t>
            </a:r>
            <a:r>
              <a:rPr lang="en-US" altLang="ko-KR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n-ea"/>
              </a:rPr>
              <a:t>, </a:t>
            </a:r>
            <a:r>
              <a:rPr lang="ko-KR" altLang="en-US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n-ea"/>
              </a:rPr>
              <a:t>이천시</a:t>
            </a:r>
            <a:r>
              <a:rPr lang="en-US" altLang="ko-KR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n-ea"/>
              </a:rPr>
              <a:t>, </a:t>
            </a:r>
            <a:r>
              <a:rPr lang="ko-KR" altLang="en-US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n-ea"/>
              </a:rPr>
              <a:t>과천시</a:t>
            </a:r>
            <a:r>
              <a:rPr lang="en-US" altLang="ko-KR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n-ea"/>
              </a:rPr>
              <a:t>, </a:t>
            </a:r>
            <a:r>
              <a:rPr lang="ko-KR" altLang="en-US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n-ea"/>
              </a:rPr>
              <a:t>부천시 등 많은 지역들이 공공자전거 시스템을 운영 중에 있음</a:t>
            </a:r>
            <a:endParaRPr lang="ko-KR" altLang="en-US" sz="1400" dirty="0">
              <a:ln>
                <a:solidFill>
                  <a:srgbClr val="313131">
                    <a:alpha val="33000"/>
                  </a:srgbClr>
                </a:solidFill>
              </a:ln>
              <a:solidFill>
                <a:srgbClr val="31313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08258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/>
          <p:cNvSpPr/>
          <p:nvPr/>
        </p:nvSpPr>
        <p:spPr>
          <a:xfrm flipV="1">
            <a:off x="0" y="6551967"/>
            <a:ext cx="9144000" cy="357095"/>
          </a:xfrm>
          <a:prstGeom prst="rect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 flipH="1">
            <a:off x="0" y="668269"/>
            <a:ext cx="9144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 flipH="1">
            <a:off x="0" y="6491436"/>
            <a:ext cx="9144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슬라이드 번호 개체 틀 3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655E36B0-F3F2-466F-8968-79D13CE48AA2}" type="slidenum">
              <a:rPr lang="en-US" altLang="ko-KR" smtClean="0"/>
              <a:pPr algn="r"/>
              <a:t>8</a:t>
            </a:fld>
            <a:endParaRPr lang="en-US" dirty="0"/>
          </a:p>
        </p:txBody>
      </p:sp>
      <p:grpSp>
        <p:nvGrpSpPr>
          <p:cNvPr id="2" name="그룹 43"/>
          <p:cNvGrpSpPr/>
          <p:nvPr/>
        </p:nvGrpSpPr>
        <p:grpSpPr>
          <a:xfrm>
            <a:off x="0" y="-2070"/>
            <a:ext cx="9144000" cy="675165"/>
            <a:chOff x="0" y="-2070"/>
            <a:chExt cx="9144000" cy="675165"/>
          </a:xfrm>
        </p:grpSpPr>
        <p:sp>
          <p:nvSpPr>
            <p:cNvPr id="45" name="직사각형 44"/>
            <p:cNvSpPr/>
            <p:nvPr/>
          </p:nvSpPr>
          <p:spPr>
            <a:xfrm>
              <a:off x="0" y="-2070"/>
              <a:ext cx="9144000" cy="622758"/>
            </a:xfrm>
            <a:prstGeom prst="rect">
              <a:avLst/>
            </a:prstGeom>
            <a:solidFill>
              <a:srgbClr val="3131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3" name="그룹 15"/>
            <p:cNvGrpSpPr/>
            <p:nvPr/>
          </p:nvGrpSpPr>
          <p:grpSpPr>
            <a:xfrm>
              <a:off x="329625" y="170809"/>
              <a:ext cx="8100027" cy="292388"/>
              <a:chOff x="1297980" y="170809"/>
              <a:chExt cx="6650181" cy="292388"/>
            </a:xfrm>
          </p:grpSpPr>
          <p:grpSp>
            <p:nvGrpSpPr>
              <p:cNvPr id="4" name="그룹 14"/>
              <p:cNvGrpSpPr/>
              <p:nvPr/>
            </p:nvGrpSpPr>
            <p:grpSpPr>
              <a:xfrm>
                <a:off x="1297980" y="170809"/>
                <a:ext cx="3541672" cy="292388"/>
                <a:chOff x="1297980" y="170809"/>
                <a:chExt cx="3541672" cy="292388"/>
              </a:xfrm>
            </p:grpSpPr>
            <p:sp>
              <p:nvSpPr>
                <p:cNvPr id="55" name="TextBox 54"/>
                <p:cNvSpPr txBox="1"/>
                <p:nvPr/>
              </p:nvSpPr>
              <p:spPr>
                <a:xfrm>
                  <a:off x="2034722" y="170809"/>
                  <a:ext cx="1221349" cy="29238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300" dirty="0" smtClean="0">
                      <a:ln>
                        <a:solidFill>
                          <a:srgbClr val="F3F3F3">
                            <a:alpha val="31000"/>
                          </a:srgbClr>
                        </a:solidFill>
                      </a:ln>
                      <a:solidFill>
                        <a:srgbClr val="F3F3F3"/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+mj-ea"/>
                      <a:ea typeface="+mj-ea"/>
                    </a:rPr>
                    <a:t>데이터 정의서</a:t>
                  </a:r>
                  <a:endParaRPr lang="ko-KR" altLang="en-US" sz="1300" dirty="0">
                    <a:ln>
                      <a:solidFill>
                        <a:srgbClr val="F3F3F3">
                          <a:alpha val="31000"/>
                        </a:srgbClr>
                      </a:solidFill>
                    </a:ln>
                    <a:solidFill>
                      <a:srgbClr val="F3F3F3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+mj-ea"/>
                    <a:ea typeface="+mj-ea"/>
                  </a:endParaRPr>
                </a:p>
              </p:txBody>
            </p:sp>
            <p:sp>
              <p:nvSpPr>
                <p:cNvPr id="56" name="TextBox 55"/>
                <p:cNvSpPr txBox="1"/>
                <p:nvPr/>
              </p:nvSpPr>
              <p:spPr>
                <a:xfrm>
                  <a:off x="3242033" y="170809"/>
                  <a:ext cx="1597619" cy="29238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300" dirty="0" smtClean="0">
                      <a:ln>
                        <a:solidFill>
                          <a:srgbClr val="F3F3F3">
                            <a:alpha val="31000"/>
                          </a:srgbClr>
                        </a:solidFill>
                      </a:ln>
                      <a:solidFill>
                        <a:srgbClr val="F3F3F3"/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+mj-ea"/>
                      <a:ea typeface="+mj-ea"/>
                    </a:rPr>
                    <a:t>데이터 검증 결과서</a:t>
                  </a:r>
                  <a:endParaRPr lang="ko-KR" altLang="en-US" sz="1300" dirty="0">
                    <a:ln>
                      <a:solidFill>
                        <a:srgbClr val="F3F3F3">
                          <a:alpha val="31000"/>
                        </a:srgbClr>
                      </a:solidFill>
                    </a:ln>
                    <a:solidFill>
                      <a:srgbClr val="F3F3F3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+mj-ea"/>
                    <a:ea typeface="+mj-ea"/>
                  </a:endParaRPr>
                </a:p>
              </p:txBody>
            </p:sp>
            <p:sp>
              <p:nvSpPr>
                <p:cNvPr id="57" name="TextBox 56"/>
                <p:cNvSpPr txBox="1"/>
                <p:nvPr/>
              </p:nvSpPr>
              <p:spPr>
                <a:xfrm>
                  <a:off x="1297980" y="170809"/>
                  <a:ext cx="726418" cy="29238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300" dirty="0" smtClean="0">
                      <a:ln>
                        <a:solidFill>
                          <a:srgbClr val="F3F3F3">
                            <a:alpha val="31000"/>
                          </a:srgbClr>
                        </a:solidFill>
                      </a:ln>
                      <a:solidFill>
                        <a:srgbClr val="F3F3F3"/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+mj-ea"/>
                      <a:ea typeface="+mj-ea"/>
                    </a:rPr>
                    <a:t>분석개요</a:t>
                  </a:r>
                  <a:endParaRPr lang="en-US" altLang="ko-KR" sz="1300" dirty="0" smtClean="0">
                    <a:ln>
                      <a:solidFill>
                        <a:srgbClr val="F3F3F3">
                          <a:alpha val="31000"/>
                        </a:srgbClr>
                      </a:solidFill>
                    </a:ln>
                    <a:solidFill>
                      <a:srgbClr val="F3F3F3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+mj-ea"/>
                    <a:ea typeface="+mj-ea"/>
                  </a:endParaRPr>
                </a:p>
              </p:txBody>
            </p:sp>
          </p:grpSp>
          <p:grpSp>
            <p:nvGrpSpPr>
              <p:cNvPr id="5" name="그룹 13"/>
              <p:cNvGrpSpPr/>
              <p:nvPr/>
            </p:nvGrpSpPr>
            <p:grpSpPr>
              <a:xfrm>
                <a:off x="4986271" y="170809"/>
                <a:ext cx="2961890" cy="292388"/>
                <a:chOff x="4986271" y="170809"/>
                <a:chExt cx="2961890" cy="292388"/>
              </a:xfrm>
            </p:grpSpPr>
            <p:sp>
              <p:nvSpPr>
                <p:cNvPr id="52" name="TextBox 51"/>
                <p:cNvSpPr txBox="1"/>
                <p:nvPr/>
              </p:nvSpPr>
              <p:spPr>
                <a:xfrm>
                  <a:off x="6071325" y="170809"/>
                  <a:ext cx="1343979" cy="29238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300" dirty="0" smtClean="0">
                      <a:ln>
                        <a:solidFill>
                          <a:srgbClr val="F3F3F3">
                            <a:alpha val="31000"/>
                          </a:srgbClr>
                        </a:solidFill>
                      </a:ln>
                      <a:solidFill>
                        <a:srgbClr val="F3F3F3"/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+mj-ea"/>
                      <a:ea typeface="+mj-ea"/>
                    </a:rPr>
                    <a:t>데이터 분석 보고서</a:t>
                  </a:r>
                  <a:endParaRPr lang="ko-KR" altLang="en-US" sz="1300" dirty="0">
                    <a:ln>
                      <a:solidFill>
                        <a:srgbClr val="F3F3F3">
                          <a:alpha val="31000"/>
                        </a:srgbClr>
                      </a:solidFill>
                    </a:ln>
                    <a:solidFill>
                      <a:srgbClr val="F3F3F3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+mj-ea"/>
                    <a:ea typeface="+mj-ea"/>
                  </a:endParaRPr>
                </a:p>
              </p:txBody>
            </p:sp>
            <p:sp>
              <p:nvSpPr>
                <p:cNvPr id="53" name="TextBox 52"/>
                <p:cNvSpPr txBox="1"/>
                <p:nvPr/>
              </p:nvSpPr>
              <p:spPr>
                <a:xfrm>
                  <a:off x="7522804" y="170809"/>
                  <a:ext cx="425357" cy="29238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300" dirty="0" smtClean="0">
                      <a:ln>
                        <a:solidFill>
                          <a:srgbClr val="F3F3F3">
                            <a:alpha val="31000"/>
                          </a:srgbClr>
                        </a:solidFill>
                      </a:ln>
                      <a:solidFill>
                        <a:srgbClr val="F3F3F3"/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+mj-ea"/>
                      <a:ea typeface="+mj-ea"/>
                    </a:rPr>
                    <a:t>결론</a:t>
                  </a:r>
                  <a:endParaRPr lang="ko-KR" altLang="en-US" sz="1300" dirty="0">
                    <a:ln>
                      <a:solidFill>
                        <a:srgbClr val="F3F3F3">
                          <a:alpha val="31000"/>
                        </a:srgbClr>
                      </a:solidFill>
                    </a:ln>
                    <a:solidFill>
                      <a:srgbClr val="F3F3F3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+mj-ea"/>
                    <a:ea typeface="+mj-ea"/>
                  </a:endParaRPr>
                </a:p>
              </p:txBody>
            </p:sp>
            <p:sp>
              <p:nvSpPr>
                <p:cNvPr id="54" name="TextBox 53"/>
                <p:cNvSpPr txBox="1"/>
                <p:nvPr/>
              </p:nvSpPr>
              <p:spPr>
                <a:xfrm>
                  <a:off x="4986271" y="170809"/>
                  <a:ext cx="884667" cy="29238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300" dirty="0" smtClean="0">
                      <a:ln>
                        <a:solidFill>
                          <a:srgbClr val="F3F3F3">
                            <a:alpha val="31000"/>
                          </a:srgbClr>
                        </a:solidFill>
                      </a:ln>
                      <a:solidFill>
                        <a:srgbClr val="F3F3F3"/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+mj-ea"/>
                      <a:ea typeface="+mj-ea"/>
                    </a:rPr>
                    <a:t>데이터 탐색</a:t>
                  </a:r>
                  <a:endParaRPr lang="ko-KR" altLang="en-US" sz="1300" dirty="0">
                    <a:ln>
                      <a:solidFill>
                        <a:srgbClr val="F3F3F3">
                          <a:alpha val="31000"/>
                        </a:srgbClr>
                      </a:solidFill>
                    </a:ln>
                    <a:solidFill>
                      <a:srgbClr val="F3F3F3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+mj-ea"/>
                    <a:ea typeface="+mj-ea"/>
                  </a:endParaRPr>
                </a:p>
              </p:txBody>
            </p:sp>
          </p:grpSp>
        </p:grpSp>
        <p:sp>
          <p:nvSpPr>
            <p:cNvPr id="47" name="이등변 삼각형 46"/>
            <p:cNvSpPr/>
            <p:nvPr/>
          </p:nvSpPr>
          <p:spPr>
            <a:xfrm>
              <a:off x="642910" y="457071"/>
              <a:ext cx="216024" cy="216024"/>
            </a:xfrm>
            <a:prstGeom prst="triangle">
              <a:avLst/>
            </a:prstGeom>
            <a:solidFill>
              <a:srgbClr val="DD811C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41"/>
          <p:cNvGrpSpPr/>
          <p:nvPr/>
        </p:nvGrpSpPr>
        <p:grpSpPr>
          <a:xfrm>
            <a:off x="3672555" y="836712"/>
            <a:ext cx="1798890" cy="435025"/>
            <a:chOff x="627248" y="1275587"/>
            <a:chExt cx="1798890" cy="435025"/>
          </a:xfrm>
        </p:grpSpPr>
        <p:cxnSp>
          <p:nvCxnSpPr>
            <p:cNvPr id="43" name="직선 연결선 42"/>
            <p:cNvCxnSpPr/>
            <p:nvPr/>
          </p:nvCxnSpPr>
          <p:spPr>
            <a:xfrm>
              <a:off x="709086" y="1583364"/>
              <a:ext cx="1635213" cy="0"/>
            </a:xfrm>
            <a:prstGeom prst="line">
              <a:avLst/>
            </a:prstGeom>
            <a:ln>
              <a:solidFill>
                <a:srgbClr val="31313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이등변 삼각형 48"/>
            <p:cNvSpPr/>
            <p:nvPr/>
          </p:nvSpPr>
          <p:spPr>
            <a:xfrm flipV="1">
              <a:off x="1463068" y="1583364"/>
              <a:ext cx="127248" cy="127248"/>
            </a:xfrm>
            <a:prstGeom prst="triangle">
              <a:avLst/>
            </a:prstGeom>
            <a:solidFill>
              <a:srgbClr val="31313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627248" y="1275587"/>
              <a:ext cx="1798890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4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n-ea"/>
                </a:rPr>
                <a:t>분석 목적 및 필요성</a:t>
              </a:r>
              <a:endParaRPr lang="en-US" altLang="ko-KR" sz="1400" dirty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n-ea"/>
              </a:endParaRPr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612174" y="1681063"/>
            <a:ext cx="482392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u"/>
            </a:pPr>
            <a:r>
              <a:rPr lang="ko-KR" altLang="en-US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n-ea"/>
              </a:rPr>
              <a:t> </a:t>
            </a:r>
            <a:r>
              <a:rPr lang="ko-KR" altLang="en-US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n-ea"/>
              </a:rPr>
              <a:t>신문</a:t>
            </a:r>
            <a:r>
              <a:rPr lang="en-US" altLang="ko-KR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n-ea"/>
              </a:rPr>
              <a:t>/SNS</a:t>
            </a:r>
            <a:r>
              <a:rPr lang="ko-KR" altLang="en-US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n-ea"/>
              </a:rPr>
              <a:t>를 활용한 </a:t>
            </a:r>
            <a:r>
              <a:rPr lang="ko-KR" altLang="en-US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n-ea"/>
              </a:rPr>
              <a:t>웹 </a:t>
            </a:r>
            <a:r>
              <a:rPr lang="ko-KR" altLang="en-US" sz="1400" dirty="0" err="1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n-ea"/>
              </a:rPr>
              <a:t>스크래핑</a:t>
            </a:r>
            <a:endParaRPr lang="en-US" altLang="ko-KR" sz="1400" dirty="0" smtClean="0">
              <a:ln>
                <a:solidFill>
                  <a:srgbClr val="313131">
                    <a:alpha val="33000"/>
                  </a:srgbClr>
                </a:solidFill>
              </a:ln>
              <a:solidFill>
                <a:srgbClr val="313131"/>
              </a:solidFill>
              <a:latin typeface="+mn-ea"/>
            </a:endParaRPr>
          </a:p>
          <a:p>
            <a:pPr>
              <a:buFont typeface="Wingdings" pitchFamily="2" charset="2"/>
              <a:buChar char="u"/>
            </a:pPr>
            <a:endParaRPr lang="en-US" altLang="ko-KR" sz="1400" dirty="0" smtClean="0">
              <a:ln>
                <a:solidFill>
                  <a:srgbClr val="313131">
                    <a:alpha val="33000"/>
                  </a:srgbClr>
                </a:solidFill>
              </a:ln>
              <a:solidFill>
                <a:srgbClr val="313131"/>
              </a:solidFill>
              <a:latin typeface="+mn-ea"/>
            </a:endParaRPr>
          </a:p>
          <a:p>
            <a:pPr>
              <a:buFont typeface="Wingdings" pitchFamily="2" charset="2"/>
              <a:buChar char="u"/>
            </a:pPr>
            <a:r>
              <a:rPr lang="en-US" altLang="ko-KR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n-ea"/>
              </a:rPr>
              <a:t> Keyword </a:t>
            </a:r>
            <a:r>
              <a:rPr lang="en-US" altLang="ko-KR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n-ea"/>
              </a:rPr>
              <a:t>: ‘</a:t>
            </a:r>
            <a:r>
              <a:rPr lang="ko-KR" altLang="en-US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n-ea"/>
              </a:rPr>
              <a:t>공공자전거</a:t>
            </a:r>
            <a:r>
              <a:rPr lang="en-US" altLang="ko-KR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n-ea"/>
              </a:rPr>
              <a:t>’</a:t>
            </a:r>
            <a:endParaRPr lang="en-US" altLang="ko-KR" sz="1400" dirty="0" smtClean="0">
              <a:ln>
                <a:solidFill>
                  <a:srgbClr val="313131">
                    <a:alpha val="33000"/>
                  </a:srgbClr>
                </a:solidFill>
              </a:ln>
              <a:solidFill>
                <a:srgbClr val="313131"/>
              </a:solidFill>
              <a:latin typeface="+mn-ea"/>
            </a:endParaRPr>
          </a:p>
          <a:p>
            <a:pPr>
              <a:buFont typeface="Wingdings" pitchFamily="2" charset="2"/>
              <a:buChar char="u"/>
            </a:pPr>
            <a:endParaRPr lang="en-US" altLang="ko-KR" sz="1400" dirty="0" smtClean="0">
              <a:ln>
                <a:solidFill>
                  <a:srgbClr val="313131">
                    <a:alpha val="33000"/>
                  </a:srgbClr>
                </a:solidFill>
              </a:ln>
              <a:solidFill>
                <a:srgbClr val="313131"/>
              </a:solidFill>
              <a:latin typeface="+mn-ea"/>
            </a:endParaRPr>
          </a:p>
          <a:p>
            <a:pPr>
              <a:buFont typeface="Wingdings" pitchFamily="2" charset="2"/>
              <a:buChar char="u"/>
            </a:pPr>
            <a:r>
              <a:rPr lang="en-US" altLang="ko-KR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n-ea"/>
              </a:rPr>
              <a:t> </a:t>
            </a:r>
            <a:r>
              <a:rPr lang="ko-KR" altLang="en-US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n-ea"/>
              </a:rPr>
              <a:t>분석대상 </a:t>
            </a:r>
            <a:r>
              <a:rPr lang="en-US" altLang="ko-KR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n-ea"/>
              </a:rPr>
              <a:t>: 2018</a:t>
            </a:r>
            <a:r>
              <a:rPr lang="ko-KR" altLang="en-US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n-ea"/>
              </a:rPr>
              <a:t>년 최근 게시물 총 </a:t>
            </a:r>
            <a:r>
              <a:rPr lang="en-US" altLang="ko-KR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n-ea"/>
              </a:rPr>
              <a:t>1161</a:t>
            </a:r>
            <a:r>
              <a:rPr lang="ko-KR" altLang="en-US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n-ea"/>
              </a:rPr>
              <a:t>개</a:t>
            </a:r>
            <a:endParaRPr lang="ko-KR" altLang="en-US" sz="1400" dirty="0">
              <a:ln>
                <a:solidFill>
                  <a:srgbClr val="313131">
                    <a:alpha val="33000"/>
                  </a:srgbClr>
                </a:solidFill>
              </a:ln>
              <a:solidFill>
                <a:srgbClr val="313131"/>
              </a:solidFill>
              <a:latin typeface="+mn-ea"/>
            </a:endParaRPr>
          </a:p>
        </p:txBody>
      </p:sp>
      <p:graphicFrame>
        <p:nvGraphicFramePr>
          <p:cNvPr id="24" name="표 23"/>
          <p:cNvGraphicFramePr>
            <a:graphicFrameLocks noGrp="1"/>
          </p:cNvGraphicFramePr>
          <p:nvPr/>
        </p:nvGraphicFramePr>
        <p:xfrm>
          <a:off x="395536" y="3091944"/>
          <a:ext cx="8508363" cy="220926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51255"/>
                <a:gridCol w="1041717"/>
                <a:gridCol w="982980"/>
                <a:gridCol w="1041717"/>
                <a:gridCol w="982980"/>
                <a:gridCol w="1041717"/>
                <a:gridCol w="1030442"/>
                <a:gridCol w="1235555"/>
              </a:tblGrid>
              <a:tr h="355064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1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언론사</a:t>
                      </a:r>
                      <a:r>
                        <a:rPr lang="en-US" altLang="ko-KR" sz="11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/SNS</a:t>
                      </a:r>
                      <a:endParaRPr lang="ko-KR" altLang="en-US" sz="110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1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기사</a:t>
                      </a:r>
                      <a:r>
                        <a:rPr lang="en-US" altLang="ko-KR" sz="11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1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글 </a:t>
                      </a:r>
                      <a:r>
                        <a:rPr lang="ko-KR" altLang="en-US" sz="1100" kern="1200" dirty="0" err="1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갯수</a:t>
                      </a:r>
                      <a:endParaRPr lang="ko-KR" altLang="en-US" sz="110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1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언론사</a:t>
                      </a:r>
                      <a:r>
                        <a:rPr lang="en-US" altLang="ko-KR" sz="11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/SNS</a:t>
                      </a:r>
                      <a:endParaRPr lang="ko-KR" altLang="en-US" sz="110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1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기사</a:t>
                      </a:r>
                      <a:r>
                        <a:rPr lang="en-US" altLang="ko-KR" sz="11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1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글 </a:t>
                      </a:r>
                      <a:r>
                        <a:rPr lang="ko-KR" altLang="en-US" sz="1100" kern="1200" dirty="0" err="1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갯수</a:t>
                      </a:r>
                      <a:endParaRPr lang="ko-KR" altLang="en-US" sz="110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1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언론사</a:t>
                      </a:r>
                      <a:r>
                        <a:rPr lang="en-US" altLang="ko-KR" sz="11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/SNS</a:t>
                      </a:r>
                      <a:endParaRPr lang="ko-KR" altLang="en-US" sz="110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1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기사</a:t>
                      </a:r>
                      <a:r>
                        <a:rPr lang="en-US" altLang="ko-KR" sz="11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1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글 </a:t>
                      </a:r>
                      <a:r>
                        <a:rPr lang="ko-KR" altLang="en-US" sz="1100" kern="1200" dirty="0" err="1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갯수</a:t>
                      </a:r>
                      <a:endParaRPr lang="ko-KR" altLang="en-US" sz="110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1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언론사</a:t>
                      </a:r>
                      <a:r>
                        <a:rPr lang="en-US" altLang="ko-KR" sz="11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/SNS</a:t>
                      </a:r>
                      <a:endParaRPr lang="ko-KR" altLang="en-US" sz="110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1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기사</a:t>
                      </a:r>
                      <a:r>
                        <a:rPr lang="en-US" altLang="ko-KR" sz="11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1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글 </a:t>
                      </a:r>
                      <a:r>
                        <a:rPr lang="ko-KR" altLang="en-US" sz="1100" kern="1200" dirty="0" err="1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갯수</a:t>
                      </a:r>
                      <a:endParaRPr lang="ko-KR" altLang="en-US" sz="110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연합뉴스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220</a:t>
                      </a:r>
                      <a:endParaRPr lang="ko-KR" altLang="en-US" sz="120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200" kern="1200" dirty="0" err="1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동아일보</a:t>
                      </a:r>
                      <a:endParaRPr lang="ko-KR" altLang="en-US" sz="120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45</a:t>
                      </a:r>
                      <a:endParaRPr lang="ko-KR" altLang="en-US" sz="120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한국일보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54</a:t>
                      </a:r>
                      <a:endParaRPr lang="ko-KR" altLang="en-US" sz="120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조선일보      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24</a:t>
                      </a:r>
                      <a:endParaRPr lang="ko-KR" altLang="en-US" sz="120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200" kern="1200" dirty="0" err="1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뉴시스</a:t>
                      </a:r>
                      <a:endParaRPr lang="ko-KR" altLang="en-US" sz="120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181</a:t>
                      </a:r>
                      <a:endParaRPr lang="ko-KR" altLang="en-US" sz="120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중앙일보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43</a:t>
                      </a:r>
                      <a:endParaRPr lang="ko-KR" altLang="en-US" sz="120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세계일보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48</a:t>
                      </a:r>
                      <a:endParaRPr lang="ko-KR" altLang="en-US" sz="120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내일신문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24</a:t>
                      </a:r>
                      <a:endParaRPr lang="ko-KR" altLang="en-US" sz="120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200" kern="1200" dirty="0" err="1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아시아투데이</a:t>
                      </a:r>
                      <a:endParaRPr lang="ko-KR" altLang="en-US" sz="120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113</a:t>
                      </a:r>
                      <a:endParaRPr lang="ko-KR" altLang="en-US" sz="120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200" kern="1200" dirty="0" err="1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한겨레</a:t>
                      </a:r>
                      <a:endParaRPr lang="ko-KR" altLang="en-US" sz="120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34</a:t>
                      </a:r>
                      <a:endParaRPr lang="ko-KR" altLang="en-US" sz="120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200" kern="1200" dirty="0" err="1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동아일보</a:t>
                      </a:r>
                      <a:endParaRPr lang="ko-KR" altLang="en-US" sz="120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48</a:t>
                      </a:r>
                      <a:endParaRPr lang="ko-KR" altLang="en-US" sz="120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JTBC</a:t>
                      </a:r>
                      <a:endParaRPr lang="ko-KR" altLang="en-US" sz="120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19</a:t>
                      </a:r>
                      <a:endParaRPr lang="ko-KR" altLang="en-US" sz="120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200" kern="1200" dirty="0" err="1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매일일보</a:t>
                      </a:r>
                      <a:endParaRPr lang="ko-KR" altLang="en-US" sz="120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83</a:t>
                      </a:r>
                      <a:endParaRPr lang="ko-KR" altLang="en-US" sz="120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국민일보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32</a:t>
                      </a:r>
                      <a:endParaRPr lang="ko-KR" altLang="en-US" sz="120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200" kern="1200" dirty="0" err="1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트위터</a:t>
                      </a:r>
                      <a:endParaRPr lang="ko-KR" altLang="en-US" sz="120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42</a:t>
                      </a:r>
                      <a:endParaRPr lang="ko-KR" altLang="en-US" sz="120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한국경제</a:t>
                      </a:r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TV</a:t>
                      </a:r>
                      <a:endParaRPr lang="ko-KR" altLang="en-US" sz="120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9</a:t>
                      </a:r>
                      <a:endParaRPr lang="ko-KR" altLang="en-US" sz="120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경향신문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62</a:t>
                      </a:r>
                      <a:endParaRPr lang="ko-KR" altLang="en-US" sz="120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문화일보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31</a:t>
                      </a:r>
                      <a:endParaRPr lang="ko-KR" altLang="en-US" sz="120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서울신문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46</a:t>
                      </a:r>
                      <a:endParaRPr lang="ko-KR" altLang="en-US" sz="120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시사</a:t>
                      </a:r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IN</a:t>
                      </a:r>
                      <a:endParaRPr lang="ko-KR" altLang="en-US" sz="120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3</a:t>
                      </a:r>
                      <a:endParaRPr lang="ko-KR" altLang="en-US" sz="120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208258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/>
          <p:cNvSpPr/>
          <p:nvPr/>
        </p:nvSpPr>
        <p:spPr>
          <a:xfrm flipV="1">
            <a:off x="0" y="6551967"/>
            <a:ext cx="9144000" cy="357095"/>
          </a:xfrm>
          <a:prstGeom prst="rect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 flipH="1">
            <a:off x="0" y="668269"/>
            <a:ext cx="9144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 flipH="1">
            <a:off x="0" y="6491436"/>
            <a:ext cx="9144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슬라이드 번호 개체 틀 3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655E36B0-F3F2-466F-8968-79D13CE48AA2}" type="slidenum">
              <a:rPr lang="en-US" altLang="ko-KR" smtClean="0"/>
              <a:pPr algn="r"/>
              <a:t>9</a:t>
            </a:fld>
            <a:endParaRPr lang="en-US" dirty="0"/>
          </a:p>
        </p:txBody>
      </p:sp>
      <p:grpSp>
        <p:nvGrpSpPr>
          <p:cNvPr id="3" name="그룹 43"/>
          <p:cNvGrpSpPr/>
          <p:nvPr/>
        </p:nvGrpSpPr>
        <p:grpSpPr>
          <a:xfrm>
            <a:off x="0" y="-2070"/>
            <a:ext cx="9144000" cy="675165"/>
            <a:chOff x="0" y="-2070"/>
            <a:chExt cx="9144000" cy="675165"/>
          </a:xfrm>
        </p:grpSpPr>
        <p:sp>
          <p:nvSpPr>
            <p:cNvPr id="45" name="직사각형 44"/>
            <p:cNvSpPr/>
            <p:nvPr/>
          </p:nvSpPr>
          <p:spPr>
            <a:xfrm>
              <a:off x="0" y="-2070"/>
              <a:ext cx="9144000" cy="622758"/>
            </a:xfrm>
            <a:prstGeom prst="rect">
              <a:avLst/>
            </a:prstGeom>
            <a:solidFill>
              <a:srgbClr val="3131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4" name="그룹 15"/>
            <p:cNvGrpSpPr/>
            <p:nvPr/>
          </p:nvGrpSpPr>
          <p:grpSpPr>
            <a:xfrm>
              <a:off x="329625" y="170809"/>
              <a:ext cx="8100027" cy="292388"/>
              <a:chOff x="1297980" y="170809"/>
              <a:chExt cx="6650181" cy="292388"/>
            </a:xfrm>
          </p:grpSpPr>
          <p:grpSp>
            <p:nvGrpSpPr>
              <p:cNvPr id="5" name="그룹 14"/>
              <p:cNvGrpSpPr/>
              <p:nvPr/>
            </p:nvGrpSpPr>
            <p:grpSpPr>
              <a:xfrm>
                <a:off x="1297980" y="170809"/>
                <a:ext cx="3541672" cy="292388"/>
                <a:chOff x="1297980" y="170809"/>
                <a:chExt cx="3541672" cy="292388"/>
              </a:xfrm>
            </p:grpSpPr>
            <p:sp>
              <p:nvSpPr>
                <p:cNvPr id="55" name="TextBox 54"/>
                <p:cNvSpPr txBox="1"/>
                <p:nvPr/>
              </p:nvSpPr>
              <p:spPr>
                <a:xfrm>
                  <a:off x="2034722" y="170809"/>
                  <a:ext cx="1221349" cy="29238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300" dirty="0" smtClean="0">
                      <a:ln>
                        <a:solidFill>
                          <a:srgbClr val="F3F3F3">
                            <a:alpha val="31000"/>
                          </a:srgbClr>
                        </a:solidFill>
                      </a:ln>
                      <a:solidFill>
                        <a:srgbClr val="F3F3F3"/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+mj-ea"/>
                      <a:ea typeface="+mj-ea"/>
                    </a:rPr>
                    <a:t>데이터 정의서</a:t>
                  </a:r>
                  <a:endParaRPr lang="ko-KR" altLang="en-US" sz="1300" dirty="0">
                    <a:ln>
                      <a:solidFill>
                        <a:srgbClr val="F3F3F3">
                          <a:alpha val="31000"/>
                        </a:srgbClr>
                      </a:solidFill>
                    </a:ln>
                    <a:solidFill>
                      <a:srgbClr val="F3F3F3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+mj-ea"/>
                    <a:ea typeface="+mj-ea"/>
                  </a:endParaRPr>
                </a:p>
              </p:txBody>
            </p:sp>
            <p:sp>
              <p:nvSpPr>
                <p:cNvPr id="56" name="TextBox 55"/>
                <p:cNvSpPr txBox="1"/>
                <p:nvPr/>
              </p:nvSpPr>
              <p:spPr>
                <a:xfrm>
                  <a:off x="3242033" y="170809"/>
                  <a:ext cx="1597619" cy="29238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300" dirty="0" smtClean="0">
                      <a:ln>
                        <a:solidFill>
                          <a:srgbClr val="F3F3F3">
                            <a:alpha val="31000"/>
                          </a:srgbClr>
                        </a:solidFill>
                      </a:ln>
                      <a:solidFill>
                        <a:srgbClr val="F3F3F3"/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+mj-ea"/>
                      <a:ea typeface="+mj-ea"/>
                    </a:rPr>
                    <a:t>데이터 검증 결과서</a:t>
                  </a:r>
                  <a:endParaRPr lang="ko-KR" altLang="en-US" sz="1300" dirty="0">
                    <a:ln>
                      <a:solidFill>
                        <a:srgbClr val="F3F3F3">
                          <a:alpha val="31000"/>
                        </a:srgbClr>
                      </a:solidFill>
                    </a:ln>
                    <a:solidFill>
                      <a:srgbClr val="F3F3F3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+mj-ea"/>
                    <a:ea typeface="+mj-ea"/>
                  </a:endParaRPr>
                </a:p>
              </p:txBody>
            </p:sp>
            <p:sp>
              <p:nvSpPr>
                <p:cNvPr id="57" name="TextBox 56"/>
                <p:cNvSpPr txBox="1"/>
                <p:nvPr/>
              </p:nvSpPr>
              <p:spPr>
                <a:xfrm>
                  <a:off x="1297980" y="170809"/>
                  <a:ext cx="726418" cy="29238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300" dirty="0" smtClean="0">
                      <a:ln>
                        <a:solidFill>
                          <a:srgbClr val="F3F3F3">
                            <a:alpha val="31000"/>
                          </a:srgbClr>
                        </a:solidFill>
                      </a:ln>
                      <a:solidFill>
                        <a:srgbClr val="F3F3F3"/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+mj-ea"/>
                      <a:ea typeface="+mj-ea"/>
                    </a:rPr>
                    <a:t>분석개요</a:t>
                  </a:r>
                  <a:endParaRPr lang="en-US" altLang="ko-KR" sz="1300" dirty="0" smtClean="0">
                    <a:ln>
                      <a:solidFill>
                        <a:srgbClr val="F3F3F3">
                          <a:alpha val="31000"/>
                        </a:srgbClr>
                      </a:solidFill>
                    </a:ln>
                    <a:solidFill>
                      <a:srgbClr val="F3F3F3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+mj-ea"/>
                    <a:ea typeface="+mj-ea"/>
                  </a:endParaRPr>
                </a:p>
              </p:txBody>
            </p:sp>
          </p:grpSp>
          <p:grpSp>
            <p:nvGrpSpPr>
              <p:cNvPr id="6" name="그룹 13"/>
              <p:cNvGrpSpPr/>
              <p:nvPr/>
            </p:nvGrpSpPr>
            <p:grpSpPr>
              <a:xfrm>
                <a:off x="4986271" y="170809"/>
                <a:ext cx="2961890" cy="292388"/>
                <a:chOff x="4986271" y="170809"/>
                <a:chExt cx="2961890" cy="292388"/>
              </a:xfrm>
            </p:grpSpPr>
            <p:sp>
              <p:nvSpPr>
                <p:cNvPr id="52" name="TextBox 51"/>
                <p:cNvSpPr txBox="1"/>
                <p:nvPr/>
              </p:nvSpPr>
              <p:spPr>
                <a:xfrm>
                  <a:off x="6071325" y="170809"/>
                  <a:ext cx="1343979" cy="29238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300" dirty="0" smtClean="0">
                      <a:ln>
                        <a:solidFill>
                          <a:srgbClr val="F3F3F3">
                            <a:alpha val="31000"/>
                          </a:srgbClr>
                        </a:solidFill>
                      </a:ln>
                      <a:solidFill>
                        <a:srgbClr val="F3F3F3"/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+mj-ea"/>
                      <a:ea typeface="+mj-ea"/>
                    </a:rPr>
                    <a:t>데이터 분석 보고서</a:t>
                  </a:r>
                  <a:endParaRPr lang="ko-KR" altLang="en-US" sz="1300" dirty="0">
                    <a:ln>
                      <a:solidFill>
                        <a:srgbClr val="F3F3F3">
                          <a:alpha val="31000"/>
                        </a:srgbClr>
                      </a:solidFill>
                    </a:ln>
                    <a:solidFill>
                      <a:srgbClr val="F3F3F3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+mj-ea"/>
                    <a:ea typeface="+mj-ea"/>
                  </a:endParaRPr>
                </a:p>
              </p:txBody>
            </p:sp>
            <p:sp>
              <p:nvSpPr>
                <p:cNvPr id="53" name="TextBox 52"/>
                <p:cNvSpPr txBox="1"/>
                <p:nvPr/>
              </p:nvSpPr>
              <p:spPr>
                <a:xfrm>
                  <a:off x="7522804" y="170809"/>
                  <a:ext cx="425357" cy="29238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300" dirty="0" smtClean="0">
                      <a:ln>
                        <a:solidFill>
                          <a:srgbClr val="F3F3F3">
                            <a:alpha val="31000"/>
                          </a:srgbClr>
                        </a:solidFill>
                      </a:ln>
                      <a:solidFill>
                        <a:srgbClr val="F3F3F3"/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+mj-ea"/>
                      <a:ea typeface="+mj-ea"/>
                    </a:rPr>
                    <a:t>결론</a:t>
                  </a:r>
                  <a:endParaRPr lang="ko-KR" altLang="en-US" sz="1300" dirty="0">
                    <a:ln>
                      <a:solidFill>
                        <a:srgbClr val="F3F3F3">
                          <a:alpha val="31000"/>
                        </a:srgbClr>
                      </a:solidFill>
                    </a:ln>
                    <a:solidFill>
                      <a:srgbClr val="F3F3F3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+mj-ea"/>
                    <a:ea typeface="+mj-ea"/>
                  </a:endParaRPr>
                </a:p>
              </p:txBody>
            </p:sp>
            <p:sp>
              <p:nvSpPr>
                <p:cNvPr id="54" name="TextBox 53"/>
                <p:cNvSpPr txBox="1"/>
                <p:nvPr/>
              </p:nvSpPr>
              <p:spPr>
                <a:xfrm>
                  <a:off x="4986271" y="170809"/>
                  <a:ext cx="884667" cy="29238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300" dirty="0" smtClean="0">
                      <a:ln>
                        <a:solidFill>
                          <a:srgbClr val="F3F3F3">
                            <a:alpha val="31000"/>
                          </a:srgbClr>
                        </a:solidFill>
                      </a:ln>
                      <a:solidFill>
                        <a:srgbClr val="F3F3F3"/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+mj-ea"/>
                      <a:ea typeface="+mj-ea"/>
                    </a:rPr>
                    <a:t>데이터 탐색</a:t>
                  </a:r>
                  <a:endParaRPr lang="ko-KR" altLang="en-US" sz="1300" dirty="0">
                    <a:ln>
                      <a:solidFill>
                        <a:srgbClr val="F3F3F3">
                          <a:alpha val="31000"/>
                        </a:srgbClr>
                      </a:solidFill>
                    </a:ln>
                    <a:solidFill>
                      <a:srgbClr val="F3F3F3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+mj-ea"/>
                    <a:ea typeface="+mj-ea"/>
                  </a:endParaRPr>
                </a:p>
              </p:txBody>
            </p:sp>
          </p:grpSp>
        </p:grpSp>
        <p:sp>
          <p:nvSpPr>
            <p:cNvPr id="47" name="이등변 삼각형 46"/>
            <p:cNvSpPr/>
            <p:nvPr/>
          </p:nvSpPr>
          <p:spPr>
            <a:xfrm>
              <a:off x="642910" y="457071"/>
              <a:ext cx="216024" cy="216024"/>
            </a:xfrm>
            <a:prstGeom prst="triangle">
              <a:avLst/>
            </a:prstGeom>
            <a:solidFill>
              <a:srgbClr val="DD811C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32000" y="703186"/>
            <a:ext cx="8280000" cy="57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그룹 41"/>
          <p:cNvGrpSpPr/>
          <p:nvPr/>
        </p:nvGrpSpPr>
        <p:grpSpPr>
          <a:xfrm>
            <a:off x="3672555" y="836712"/>
            <a:ext cx="1798890" cy="435025"/>
            <a:chOff x="627248" y="1275587"/>
            <a:chExt cx="1798890" cy="435025"/>
          </a:xfrm>
        </p:grpSpPr>
        <p:cxnSp>
          <p:nvCxnSpPr>
            <p:cNvPr id="43" name="직선 연결선 42"/>
            <p:cNvCxnSpPr/>
            <p:nvPr/>
          </p:nvCxnSpPr>
          <p:spPr>
            <a:xfrm>
              <a:off x="709086" y="1583364"/>
              <a:ext cx="1635213" cy="0"/>
            </a:xfrm>
            <a:prstGeom prst="line">
              <a:avLst/>
            </a:prstGeom>
            <a:ln>
              <a:solidFill>
                <a:srgbClr val="31313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이등변 삼각형 48"/>
            <p:cNvSpPr/>
            <p:nvPr/>
          </p:nvSpPr>
          <p:spPr>
            <a:xfrm flipV="1">
              <a:off x="1463068" y="1583364"/>
              <a:ext cx="127248" cy="127248"/>
            </a:xfrm>
            <a:prstGeom prst="triangle">
              <a:avLst/>
            </a:prstGeom>
            <a:solidFill>
              <a:srgbClr val="31313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627248" y="1275587"/>
              <a:ext cx="1798890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4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n-ea"/>
                </a:rPr>
                <a:t>분석 목적 및 필요성</a:t>
              </a:r>
              <a:endParaRPr lang="en-US" altLang="ko-KR" sz="1400" dirty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n-ea"/>
              </a:endParaRPr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612174" y="1681063"/>
            <a:ext cx="41758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u"/>
            </a:pPr>
            <a:r>
              <a:rPr lang="ko-KR" altLang="en-US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n-ea"/>
              </a:rPr>
              <a:t> </a:t>
            </a:r>
            <a:r>
              <a:rPr lang="en-US" altLang="ko-KR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n-ea"/>
              </a:rPr>
              <a:t>Keyword : ‘</a:t>
            </a:r>
            <a:r>
              <a:rPr lang="ko-KR" altLang="en-US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n-ea"/>
              </a:rPr>
              <a:t>공공자전거</a:t>
            </a:r>
            <a:r>
              <a:rPr lang="en-US" altLang="ko-KR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n-ea"/>
              </a:rPr>
              <a:t>’</a:t>
            </a:r>
            <a:r>
              <a:rPr lang="ko-KR" altLang="en-US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n-ea"/>
              </a:rPr>
              <a:t>를 활용한 </a:t>
            </a:r>
            <a:r>
              <a:rPr lang="en-US" altLang="ko-KR" sz="1400" dirty="0" err="1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n-ea"/>
              </a:rPr>
              <a:t>Wordcloud</a:t>
            </a:r>
            <a:endParaRPr lang="ko-KR" altLang="en-US" sz="1400" dirty="0">
              <a:ln>
                <a:solidFill>
                  <a:srgbClr val="313131">
                    <a:alpha val="33000"/>
                  </a:srgbClr>
                </a:solidFill>
              </a:ln>
              <a:solidFill>
                <a:srgbClr val="31313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08258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34011</TotalTime>
  <Words>4451</Words>
  <Application>Microsoft Office PowerPoint</Application>
  <PresentationFormat>화면 슬라이드 쇼(4:3)</PresentationFormat>
  <Paragraphs>1247</Paragraphs>
  <Slides>44</Slides>
  <Notes>39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44</vt:i4>
      </vt:variant>
    </vt:vector>
  </HeadingPairs>
  <TitlesOfParts>
    <vt:vector size="51" baseType="lpstr">
      <vt:lpstr>굴림</vt:lpstr>
      <vt:lpstr>Arial</vt:lpstr>
      <vt:lpstr>나눔고딕</vt:lpstr>
      <vt:lpstr>맑은 고딕</vt:lpstr>
      <vt:lpstr>Wingdings</vt:lpstr>
      <vt:lpstr>Helvetica</vt:lpstr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  <vt:lpstr>슬라이드 38</vt:lpstr>
      <vt:lpstr>슬라이드 39</vt:lpstr>
      <vt:lpstr>슬라이드 40</vt:lpstr>
      <vt:lpstr>슬라이드 41</vt:lpstr>
      <vt:lpstr>슬라이드 42</vt:lpstr>
      <vt:lpstr>슬라이드 43</vt:lpstr>
      <vt:lpstr>슬라이드 44</vt:lpstr>
    </vt:vector>
  </TitlesOfParts>
  <Company>FINAL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블랙에디션</dc:creator>
  <cp:lastModifiedBy>kitcoop</cp:lastModifiedBy>
  <cp:revision>2208</cp:revision>
  <cp:lastPrinted>2017-09-02T13:05:46Z</cp:lastPrinted>
  <dcterms:created xsi:type="dcterms:W3CDTF">2013-12-04T08:36:26Z</dcterms:created>
  <dcterms:modified xsi:type="dcterms:W3CDTF">2018-04-25T03:42:34Z</dcterms:modified>
</cp:coreProperties>
</file>